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9" r:id="rId3"/>
    <p:sldId id="289" r:id="rId4"/>
    <p:sldId id="293" r:id="rId5"/>
    <p:sldId id="304" r:id="rId6"/>
    <p:sldId id="295" r:id="rId7"/>
    <p:sldId id="272" r:id="rId8"/>
    <p:sldId id="294" r:id="rId9"/>
    <p:sldId id="296" r:id="rId10"/>
    <p:sldId id="297" r:id="rId11"/>
    <p:sldId id="298" r:id="rId12"/>
    <p:sldId id="299" r:id="rId13"/>
    <p:sldId id="300" r:id="rId14"/>
    <p:sldId id="301" r:id="rId15"/>
    <p:sldId id="273" r:id="rId16"/>
    <p:sldId id="274" r:id="rId17"/>
    <p:sldId id="276" r:id="rId18"/>
    <p:sldId id="277" r:id="rId19"/>
    <p:sldId id="279" r:id="rId20"/>
    <p:sldId id="280" r:id="rId21"/>
    <p:sldId id="281" r:id="rId22"/>
    <p:sldId id="282" r:id="rId23"/>
    <p:sldId id="283" r:id="rId24"/>
    <p:sldId id="284" r:id="rId25"/>
    <p:sldId id="285" r:id="rId26"/>
    <p:sldId id="286" r:id="rId27"/>
    <p:sldId id="302" r:id="rId28"/>
    <p:sldId id="292" r:id="rId29"/>
    <p:sldId id="305" r:id="rId30"/>
    <p:sldId id="307" r:id="rId31"/>
    <p:sldId id="306" r:id="rId32"/>
    <p:sldId id="308" r:id="rId33"/>
    <p:sldId id="303" r:id="rId34"/>
    <p:sldId id="268" r:id="rId35"/>
    <p:sldId id="258" r:id="rId36"/>
    <p:sldId id="259" r:id="rId37"/>
    <p:sldId id="260" r:id="rId38"/>
    <p:sldId id="261" r:id="rId39"/>
    <p:sldId id="262" r:id="rId40"/>
    <p:sldId id="263" r:id="rId41"/>
    <p:sldId id="264" r:id="rId42"/>
    <p:sldId id="265" r:id="rId43"/>
    <p:sldId id="266" r:id="rId44"/>
    <p:sldId id="290" r:id="rId45"/>
    <p:sldId id="291" r:id="rId46"/>
    <p:sldId id="28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62143B-F624-4990-8A30-80847FA8E607}"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CD10E-295B-408C-A263-824BB766A560}" type="slidenum">
              <a:rPr lang="en-US" smtClean="0"/>
              <a:t>‹#›</a:t>
            </a:fld>
            <a:endParaRPr lang="en-US"/>
          </a:p>
        </p:txBody>
      </p:sp>
    </p:spTree>
    <p:extLst>
      <p:ext uri="{BB962C8B-B14F-4D97-AF65-F5344CB8AC3E}">
        <p14:creationId xmlns:p14="http://schemas.microsoft.com/office/powerpoint/2010/main" val="4155331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62143B-F624-4990-8A30-80847FA8E607}"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CD10E-295B-408C-A263-824BB766A560}" type="slidenum">
              <a:rPr lang="en-US" smtClean="0"/>
              <a:t>‹#›</a:t>
            </a:fld>
            <a:endParaRPr lang="en-US"/>
          </a:p>
        </p:txBody>
      </p:sp>
    </p:spTree>
    <p:extLst>
      <p:ext uri="{BB962C8B-B14F-4D97-AF65-F5344CB8AC3E}">
        <p14:creationId xmlns:p14="http://schemas.microsoft.com/office/powerpoint/2010/main" val="15450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62143B-F624-4990-8A30-80847FA8E607}"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CD10E-295B-408C-A263-824BB766A560}" type="slidenum">
              <a:rPr lang="en-US" smtClean="0"/>
              <a:t>‹#›</a:t>
            </a:fld>
            <a:endParaRPr lang="en-US"/>
          </a:p>
        </p:txBody>
      </p:sp>
    </p:spTree>
    <p:extLst>
      <p:ext uri="{BB962C8B-B14F-4D97-AF65-F5344CB8AC3E}">
        <p14:creationId xmlns:p14="http://schemas.microsoft.com/office/powerpoint/2010/main" val="3249132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Your Video</a:t>
            </a:r>
          </a:p>
        </p:txBody>
      </p:sp>
      <p:sp>
        <p:nvSpPr>
          <p:cNvPr id="5" name="Caption">
            <a:extLst>
              <a:ext uri="{FF2B5EF4-FFF2-40B4-BE49-F238E27FC236}">
                <a16:creationId xmlns=""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dirty="0"/>
              <a:t>Place your Image Caption Here</a:t>
            </a:r>
            <a:endParaRPr lang="en-ZA" dirty="0"/>
          </a:p>
        </p:txBody>
      </p:sp>
      <p:sp>
        <p:nvSpPr>
          <p:cNvPr id="4" name="Slide Number Placeholder 3">
            <a:extLst>
              <a:ext uri="{FF2B5EF4-FFF2-40B4-BE49-F238E27FC236}">
                <a16:creationId xmlns=""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ZA" smtClean="0"/>
              <a:pPr/>
              <a:t>‹#›</a:t>
            </a:fld>
            <a:endParaRPr lang="en-ZA" dirty="0"/>
          </a:p>
        </p:txBody>
      </p:sp>
      <p:sp>
        <p:nvSpPr>
          <p:cNvPr id="2" name="Title 1">
            <a:extLst>
              <a:ext uri="{FF2B5EF4-FFF2-40B4-BE49-F238E27FC236}">
                <a16:creationId xmlns="" xmlns:a16="http://schemas.microsoft.com/office/drawing/2014/main" id="{882508FC-366E-44DA-80A8-28048E1E4AE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0141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a:t>Click to edit Master title style</a:t>
            </a:r>
            <a:endParaRPr lang="en-ZA" dirty="0"/>
          </a:p>
        </p:txBody>
      </p:sp>
      <p:sp>
        <p:nvSpPr>
          <p:cNvPr id="16" name="Subtitle">
            <a:extLst>
              <a:ext uri="{FF2B5EF4-FFF2-40B4-BE49-F238E27FC236}">
                <a16:creationId xmlns=""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dirty="0"/>
              <a:t>Subtitle</a:t>
            </a:r>
            <a:endParaRPr lang="en-ZA" dirty="0"/>
          </a:p>
        </p:txBody>
      </p:sp>
      <p:sp>
        <p:nvSpPr>
          <p:cNvPr id="3" name="Left Col">
            <a:extLst>
              <a:ext uri="{FF2B5EF4-FFF2-40B4-BE49-F238E27FC236}">
                <a16:creationId xmlns=""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Picture Placeholder 5">
            <a:extLst>
              <a:ext uri="{FF2B5EF4-FFF2-40B4-BE49-F238E27FC236}">
                <a16:creationId xmlns=""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4" name="Footer Placeholder 3">
            <a:extLst>
              <a:ext uri="{FF2B5EF4-FFF2-40B4-BE49-F238E27FC236}">
                <a16:creationId xmlns="" xmlns:a16="http://schemas.microsoft.com/office/drawing/2014/main" id="{BC263EBA-2C46-40FB-9D48-819ED0C8994F}"/>
              </a:ext>
            </a:extLst>
          </p:cNvPr>
          <p:cNvSpPr>
            <a:spLocks noGrp="1"/>
          </p:cNvSpPr>
          <p:nvPr>
            <p:ph type="ftr" sz="quarter" idx="14"/>
          </p:nvPr>
        </p:nvSpPr>
        <p:spPr/>
        <p:txBody>
          <a:bodyPr/>
          <a:lstStyle/>
          <a:p>
            <a:r>
              <a:rPr lang="en-ZA" dirty="0"/>
              <a:t>Add a footer</a:t>
            </a:r>
          </a:p>
        </p:txBody>
      </p:sp>
      <p:sp>
        <p:nvSpPr>
          <p:cNvPr id="5" name="Slide Number Placeholder 4">
            <a:extLst>
              <a:ext uri="{FF2B5EF4-FFF2-40B4-BE49-F238E27FC236}">
                <a16:creationId xmlns=""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ZA" smtClean="0"/>
              <a:pPr/>
              <a:t>‹#›</a:t>
            </a:fld>
            <a:endParaRPr lang="en-ZA" dirty="0"/>
          </a:p>
        </p:txBody>
      </p:sp>
    </p:spTree>
    <p:extLst>
      <p:ext uri="{BB962C8B-B14F-4D97-AF65-F5344CB8AC3E}">
        <p14:creationId xmlns:p14="http://schemas.microsoft.com/office/powerpoint/2010/main" val="3103330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Picture Placeholder 9">
            <a:extLst>
              <a:ext uri="{FF2B5EF4-FFF2-40B4-BE49-F238E27FC236}">
                <a16:creationId xmlns=""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13" name="Title 1">
            <a:extLst>
              <a:ext uri="{FF2B5EF4-FFF2-40B4-BE49-F238E27FC236}">
                <a16:creationId xmlns=""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dirty="0"/>
              <a:t>Thank You</a:t>
            </a:r>
            <a:endParaRPr lang="en-ZA" dirty="0"/>
          </a:p>
        </p:txBody>
      </p:sp>
      <p:sp>
        <p:nvSpPr>
          <p:cNvPr id="18" name="Graphic 15">
            <a:extLst>
              <a:ext uri="{FF2B5EF4-FFF2-40B4-BE49-F238E27FC236}">
                <a16:creationId xmlns=""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ZA" dirty="0"/>
          </a:p>
        </p:txBody>
      </p:sp>
      <p:sp>
        <p:nvSpPr>
          <p:cNvPr id="15" name="Name">
            <a:extLst>
              <a:ext uri="{FF2B5EF4-FFF2-40B4-BE49-F238E27FC236}">
                <a16:creationId xmlns=""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dirty="0"/>
              <a:t>Name</a:t>
            </a:r>
            <a:endParaRPr lang="en-ZA" dirty="0"/>
          </a:p>
        </p:txBody>
      </p:sp>
      <p:sp>
        <p:nvSpPr>
          <p:cNvPr id="16" name="Email">
            <a:extLst>
              <a:ext uri="{FF2B5EF4-FFF2-40B4-BE49-F238E27FC236}">
                <a16:creationId xmlns=""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dirty="0"/>
              <a:t>Email</a:t>
            </a:r>
            <a:endParaRPr lang="en-ZA" dirty="0"/>
          </a:p>
        </p:txBody>
      </p:sp>
      <p:sp>
        <p:nvSpPr>
          <p:cNvPr id="19" name="Rectangle 18">
            <a:extLst>
              <a:ext uri="{FF2B5EF4-FFF2-40B4-BE49-F238E27FC236}">
                <a16:creationId xmlns=""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1" name="Rectangle 20">
            <a:extLst>
              <a:ext uri="{FF2B5EF4-FFF2-40B4-BE49-F238E27FC236}">
                <a16:creationId xmlns=""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ZA" sz="1000" noProof="1">
              <a:latin typeface="Tw Cen MT" panose="020B0602020104020603" pitchFamily="34" charset="0"/>
            </a:endParaRPr>
          </a:p>
        </p:txBody>
      </p:sp>
      <p:sp>
        <p:nvSpPr>
          <p:cNvPr id="14" name="Slide Number Placeholder 5">
            <a:extLst>
              <a:ext uri="{FF2B5EF4-FFF2-40B4-BE49-F238E27FC236}">
                <a16:creationId xmlns=""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dirty="0"/>
          </a:p>
        </p:txBody>
      </p:sp>
      <p:sp>
        <p:nvSpPr>
          <p:cNvPr id="23" name="Rectangle 22">
            <a:extLst>
              <a:ext uri="{FF2B5EF4-FFF2-40B4-BE49-F238E27FC236}">
                <a16:creationId xmlns=""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dirty="0"/>
          </a:p>
        </p:txBody>
      </p:sp>
    </p:spTree>
    <p:extLst>
      <p:ext uri="{BB962C8B-B14F-4D97-AF65-F5344CB8AC3E}">
        <p14:creationId xmlns:p14="http://schemas.microsoft.com/office/powerpoint/2010/main" val="136869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62143B-F624-4990-8A30-80847FA8E607}"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CD10E-295B-408C-A263-824BB766A560}" type="slidenum">
              <a:rPr lang="en-US" smtClean="0"/>
              <a:t>‹#›</a:t>
            </a:fld>
            <a:endParaRPr lang="en-US"/>
          </a:p>
        </p:txBody>
      </p:sp>
    </p:spTree>
    <p:extLst>
      <p:ext uri="{BB962C8B-B14F-4D97-AF65-F5344CB8AC3E}">
        <p14:creationId xmlns:p14="http://schemas.microsoft.com/office/powerpoint/2010/main" val="3757161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62143B-F624-4990-8A30-80847FA8E607}"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0CD10E-295B-408C-A263-824BB766A560}" type="slidenum">
              <a:rPr lang="en-US" smtClean="0"/>
              <a:t>‹#›</a:t>
            </a:fld>
            <a:endParaRPr lang="en-US"/>
          </a:p>
        </p:txBody>
      </p:sp>
    </p:spTree>
    <p:extLst>
      <p:ext uri="{BB962C8B-B14F-4D97-AF65-F5344CB8AC3E}">
        <p14:creationId xmlns:p14="http://schemas.microsoft.com/office/powerpoint/2010/main" val="282463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62143B-F624-4990-8A30-80847FA8E607}"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0CD10E-295B-408C-A263-824BB766A560}" type="slidenum">
              <a:rPr lang="en-US" smtClean="0"/>
              <a:t>‹#›</a:t>
            </a:fld>
            <a:endParaRPr lang="en-US"/>
          </a:p>
        </p:txBody>
      </p:sp>
    </p:spTree>
    <p:extLst>
      <p:ext uri="{BB962C8B-B14F-4D97-AF65-F5344CB8AC3E}">
        <p14:creationId xmlns:p14="http://schemas.microsoft.com/office/powerpoint/2010/main" val="215390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62143B-F624-4990-8A30-80847FA8E607}" type="datetimeFigureOut">
              <a:rPr lang="en-US" smtClean="0"/>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0CD10E-295B-408C-A263-824BB766A560}" type="slidenum">
              <a:rPr lang="en-US" smtClean="0"/>
              <a:t>‹#›</a:t>
            </a:fld>
            <a:endParaRPr lang="en-US"/>
          </a:p>
        </p:txBody>
      </p:sp>
    </p:spTree>
    <p:extLst>
      <p:ext uri="{BB962C8B-B14F-4D97-AF65-F5344CB8AC3E}">
        <p14:creationId xmlns:p14="http://schemas.microsoft.com/office/powerpoint/2010/main" val="2548717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62143B-F624-4990-8A30-80847FA8E607}" type="datetimeFigureOut">
              <a:rPr lang="en-US" smtClean="0"/>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0CD10E-295B-408C-A263-824BB766A560}" type="slidenum">
              <a:rPr lang="en-US" smtClean="0"/>
              <a:t>‹#›</a:t>
            </a:fld>
            <a:endParaRPr lang="en-US"/>
          </a:p>
        </p:txBody>
      </p:sp>
    </p:spTree>
    <p:extLst>
      <p:ext uri="{BB962C8B-B14F-4D97-AF65-F5344CB8AC3E}">
        <p14:creationId xmlns:p14="http://schemas.microsoft.com/office/powerpoint/2010/main" val="2488984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2143B-F624-4990-8A30-80847FA8E607}" type="datetimeFigureOut">
              <a:rPr lang="en-US" smtClean="0"/>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0CD10E-295B-408C-A263-824BB766A560}" type="slidenum">
              <a:rPr lang="en-US" smtClean="0"/>
              <a:t>‹#›</a:t>
            </a:fld>
            <a:endParaRPr lang="en-US"/>
          </a:p>
        </p:txBody>
      </p:sp>
    </p:spTree>
    <p:extLst>
      <p:ext uri="{BB962C8B-B14F-4D97-AF65-F5344CB8AC3E}">
        <p14:creationId xmlns:p14="http://schemas.microsoft.com/office/powerpoint/2010/main" val="2408832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62143B-F624-4990-8A30-80847FA8E607}"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0CD10E-295B-408C-A263-824BB766A560}" type="slidenum">
              <a:rPr lang="en-US" smtClean="0"/>
              <a:t>‹#›</a:t>
            </a:fld>
            <a:endParaRPr lang="en-US"/>
          </a:p>
        </p:txBody>
      </p:sp>
    </p:spTree>
    <p:extLst>
      <p:ext uri="{BB962C8B-B14F-4D97-AF65-F5344CB8AC3E}">
        <p14:creationId xmlns:p14="http://schemas.microsoft.com/office/powerpoint/2010/main" val="1747215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62143B-F624-4990-8A30-80847FA8E607}"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0CD10E-295B-408C-A263-824BB766A560}" type="slidenum">
              <a:rPr lang="en-US" smtClean="0"/>
              <a:t>‹#›</a:t>
            </a:fld>
            <a:endParaRPr lang="en-US"/>
          </a:p>
        </p:txBody>
      </p:sp>
    </p:spTree>
    <p:extLst>
      <p:ext uri="{BB962C8B-B14F-4D97-AF65-F5344CB8AC3E}">
        <p14:creationId xmlns:p14="http://schemas.microsoft.com/office/powerpoint/2010/main" val="287520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2143B-F624-4990-8A30-80847FA8E607}" type="datetimeFigureOut">
              <a:rPr lang="en-US" smtClean="0"/>
              <a:t>5/18/2024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0CD10E-295B-408C-A263-824BB766A560}" type="slidenum">
              <a:rPr lang="en-US" smtClean="0"/>
              <a:t>‹#›</a:t>
            </a:fld>
            <a:endParaRPr lang="en-US"/>
          </a:p>
        </p:txBody>
      </p:sp>
    </p:spTree>
    <p:extLst>
      <p:ext uri="{BB962C8B-B14F-4D97-AF65-F5344CB8AC3E}">
        <p14:creationId xmlns:p14="http://schemas.microsoft.com/office/powerpoint/2010/main" val="460475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723537" y="274638"/>
            <a:ext cx="10515600" cy="1325563"/>
          </a:xfrm>
        </p:spPr>
        <p:txBody>
          <a:bodyPr>
            <a:normAutofit/>
          </a:bodyPr>
          <a:lstStyle/>
          <a:p>
            <a:pPr algn="ctr"/>
            <a:r>
              <a:rPr lang="en-IN" sz="3600" b="1" dirty="0"/>
              <a:t>Home Automation Using Packet Tracer</a:t>
            </a:r>
            <a:endParaRPr lang="en-US" sz="3600" dirty="0">
              <a:effectLst/>
            </a:endParaRPr>
          </a:p>
        </p:txBody>
      </p:sp>
      <p:sp>
        <p:nvSpPr>
          <p:cNvPr id="3" name="عنصر نائب للمحتوى 2"/>
          <p:cNvSpPr>
            <a:spLocks noGrp="1"/>
          </p:cNvSpPr>
          <p:nvPr>
            <p:ph idx="1"/>
          </p:nvPr>
        </p:nvSpPr>
        <p:spPr>
          <a:xfrm>
            <a:off x="838200" y="1600201"/>
            <a:ext cx="10515600" cy="2628900"/>
          </a:xfrm>
        </p:spPr>
        <p:txBody>
          <a:bodyPr>
            <a:noAutofit/>
          </a:bodyPr>
          <a:lstStyle/>
          <a:p>
            <a:pPr marL="0" indent="0" algn="ctr">
              <a:buNone/>
            </a:pPr>
            <a:endParaRPr lang="en-US" sz="2400" b="1" dirty="0"/>
          </a:p>
          <a:p>
            <a:pPr marL="0" indent="0" algn="ctr">
              <a:buNone/>
            </a:pPr>
            <a:r>
              <a:rPr lang="en-US" sz="2400" b="1" dirty="0"/>
              <a:t>SUBMITTED BY</a:t>
            </a:r>
          </a:p>
          <a:p>
            <a:pPr marL="0" indent="0" algn="ctr">
              <a:buNone/>
            </a:pPr>
            <a:endParaRPr lang="en-US" sz="2400" b="1" dirty="0"/>
          </a:p>
          <a:p>
            <a:pPr marL="0" indent="0" algn="ctr">
              <a:buNone/>
            </a:pPr>
            <a:r>
              <a:rPr lang="en-US" sz="2400" b="1" dirty="0"/>
              <a:t>SUPERVISED BY </a:t>
            </a:r>
          </a:p>
          <a:p>
            <a:pPr marL="0" indent="0" algn="ctr">
              <a:buNone/>
            </a:pPr>
            <a:endParaRPr lang="en-US" sz="2400" b="1" dirty="0"/>
          </a:p>
          <a:p>
            <a:pPr marL="0" indent="0" algn="ctr">
              <a:buNone/>
            </a:pPr>
            <a:endParaRPr lang="ar-SA" sz="2400" b="1" dirty="0"/>
          </a:p>
        </p:txBody>
      </p:sp>
      <p:sp>
        <p:nvSpPr>
          <p:cNvPr id="4" name="عنصر نائب لرقم الشريحة 3"/>
          <p:cNvSpPr>
            <a:spLocks noGrp="1"/>
          </p:cNvSpPr>
          <p:nvPr>
            <p:ph type="sldNum" sz="quarter" idx="12"/>
          </p:nvPr>
        </p:nvSpPr>
        <p:spPr/>
        <p:txBody>
          <a:bodyPr/>
          <a:lstStyle/>
          <a:p>
            <a:fld id="{31028638-FA46-4445-A7D4-253828735A23}" type="slidenum">
              <a:rPr lang="ar-SA" smtClean="0"/>
              <a:t>1</a:t>
            </a:fld>
            <a:endParaRPr lang="ar-SA"/>
          </a:p>
        </p:txBody>
      </p:sp>
    </p:spTree>
    <p:extLst>
      <p:ext uri="{BB962C8B-B14F-4D97-AF65-F5344CB8AC3E}">
        <p14:creationId xmlns:p14="http://schemas.microsoft.com/office/powerpoint/2010/main" val="3385540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48640"/>
            <a:ext cx="2435923" cy="369332"/>
          </a:xfrm>
          <a:prstGeom prst="rect">
            <a:avLst/>
          </a:prstGeom>
          <a:noFill/>
        </p:spPr>
        <p:txBody>
          <a:bodyPr wrap="none" rtlCol="0">
            <a:spAutoFit/>
          </a:bodyPr>
          <a:lstStyle/>
          <a:p>
            <a:pPr lvl="1"/>
            <a:r>
              <a:rPr lang="en-IN" b="1" dirty="0" smtClean="0"/>
              <a:t>Login to IOT server</a:t>
            </a:r>
            <a:endParaRPr lang="en-US" sz="2000" b="1" dirty="0"/>
          </a:p>
        </p:txBody>
      </p:sp>
      <p:sp>
        <p:nvSpPr>
          <p:cNvPr id="4" name="Left Arrow 3"/>
          <p:cNvSpPr/>
          <p:nvPr/>
        </p:nvSpPr>
        <p:spPr>
          <a:xfrm>
            <a:off x="9285515" y="5464629"/>
            <a:ext cx="827314" cy="43542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p:nvPr/>
        </p:nvPicPr>
        <p:blipFill>
          <a:blip r:embed="rId2"/>
          <a:stretch>
            <a:fillRect/>
          </a:stretch>
        </p:blipFill>
        <p:spPr>
          <a:xfrm>
            <a:off x="3113315" y="3924798"/>
            <a:ext cx="5943600" cy="2099945"/>
          </a:xfrm>
          <a:prstGeom prst="rect">
            <a:avLst/>
          </a:prstGeom>
        </p:spPr>
      </p:pic>
      <p:sp>
        <p:nvSpPr>
          <p:cNvPr id="2" name="Rectangle 1"/>
          <p:cNvSpPr/>
          <p:nvPr/>
        </p:nvSpPr>
        <p:spPr>
          <a:xfrm>
            <a:off x="478972" y="1610840"/>
            <a:ext cx="6096000" cy="1219693"/>
          </a:xfrm>
          <a:prstGeom prst="rect">
            <a:avLst/>
          </a:prstGeom>
        </p:spPr>
        <p:txBody>
          <a:bodyPr>
            <a:spAutoFit/>
          </a:bodyPr>
          <a:lstStyle/>
          <a:p>
            <a:pPr>
              <a:lnSpc>
                <a:spcPct val="107000"/>
              </a:lnSpc>
              <a:spcBef>
                <a:spcPts val="200"/>
              </a:spcBef>
            </a:pPr>
            <a:r>
              <a:rPr lang="en-IN" b="1"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Login to server 1.0.0.8</a:t>
            </a:r>
            <a:endParaRPr lang="en-US" b="1"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ea typeface="Times New Roman" panose="02020603050405020304" pitchFamily="18" charset="0"/>
                <a:cs typeface="Arial" panose="020B0604020202020204" pitchFamily="34" charset="0"/>
              </a:rPr>
              <a:t>Username admin</a:t>
            </a:r>
            <a:endParaRPr lang="en-US" sz="1400" dirty="0">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n-IN" dirty="0">
                <a:latin typeface="Times New Roman" panose="02020603050405020304" pitchFamily="18" charset="0"/>
                <a:ea typeface="Times New Roman" panose="02020603050405020304" pitchFamily="18" charset="0"/>
                <a:cs typeface="Arial" panose="020B0604020202020204" pitchFamily="34" charset="0"/>
              </a:rPr>
              <a:t>Password 123456</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55318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124200" y="412750"/>
            <a:ext cx="5943600" cy="6032500"/>
          </a:xfrm>
          <a:prstGeom prst="rect">
            <a:avLst/>
          </a:prstGeom>
        </p:spPr>
      </p:pic>
      <p:sp>
        <p:nvSpPr>
          <p:cNvPr id="3" name="Rectangle 2"/>
          <p:cNvSpPr/>
          <p:nvPr/>
        </p:nvSpPr>
        <p:spPr>
          <a:xfrm>
            <a:off x="214605" y="0"/>
            <a:ext cx="3522567" cy="646331"/>
          </a:xfrm>
          <a:prstGeom prst="rect">
            <a:avLst/>
          </a:prstGeom>
        </p:spPr>
        <p:txBody>
          <a:bodyPr wrap="none">
            <a:spAutoFit/>
          </a:bodyPr>
          <a:lstStyle/>
          <a:p>
            <a:r>
              <a:rPr lang="en-US" sz="3600" dirty="0">
                <a:latin typeface="Calibri" panose="020F0502020204030204" pitchFamily="34" charset="0"/>
                <a:ea typeface="Calibri" panose="020F0502020204030204" pitchFamily="34" charset="0"/>
                <a:cs typeface="Arial" panose="020B0604020202020204" pitchFamily="34" charset="0"/>
              </a:rPr>
              <a:t>managed services</a:t>
            </a:r>
            <a:endParaRPr lang="en-US" sz="3600" dirty="0"/>
          </a:p>
        </p:txBody>
      </p:sp>
    </p:spTree>
    <p:extLst>
      <p:ext uri="{BB962C8B-B14F-4D97-AF65-F5344CB8AC3E}">
        <p14:creationId xmlns:p14="http://schemas.microsoft.com/office/powerpoint/2010/main" val="848965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124200" y="392112"/>
            <a:ext cx="5943600" cy="6073775"/>
          </a:xfrm>
          <a:prstGeom prst="rect">
            <a:avLst/>
          </a:prstGeom>
        </p:spPr>
      </p:pic>
      <p:sp>
        <p:nvSpPr>
          <p:cNvPr id="3" name="Rectangle 2"/>
          <p:cNvSpPr/>
          <p:nvPr/>
        </p:nvSpPr>
        <p:spPr>
          <a:xfrm>
            <a:off x="214605" y="0"/>
            <a:ext cx="3522567" cy="646331"/>
          </a:xfrm>
          <a:prstGeom prst="rect">
            <a:avLst/>
          </a:prstGeom>
        </p:spPr>
        <p:txBody>
          <a:bodyPr wrap="none">
            <a:spAutoFit/>
          </a:bodyPr>
          <a:lstStyle/>
          <a:p>
            <a:r>
              <a:rPr lang="en-US" sz="3600" dirty="0">
                <a:latin typeface="Calibri" panose="020F0502020204030204" pitchFamily="34" charset="0"/>
                <a:ea typeface="Calibri" panose="020F0502020204030204" pitchFamily="34" charset="0"/>
                <a:cs typeface="Arial" panose="020B0604020202020204" pitchFamily="34" charset="0"/>
              </a:rPr>
              <a:t>managed services</a:t>
            </a:r>
            <a:endParaRPr lang="en-US" sz="3600" dirty="0"/>
          </a:p>
        </p:txBody>
      </p:sp>
    </p:spTree>
    <p:extLst>
      <p:ext uri="{BB962C8B-B14F-4D97-AF65-F5344CB8AC3E}">
        <p14:creationId xmlns:p14="http://schemas.microsoft.com/office/powerpoint/2010/main" val="279432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124200" y="552450"/>
            <a:ext cx="5943600" cy="5753100"/>
          </a:xfrm>
          <a:prstGeom prst="rect">
            <a:avLst/>
          </a:prstGeom>
        </p:spPr>
      </p:pic>
      <p:sp>
        <p:nvSpPr>
          <p:cNvPr id="3" name="Rectangle 2"/>
          <p:cNvSpPr/>
          <p:nvPr/>
        </p:nvSpPr>
        <p:spPr>
          <a:xfrm>
            <a:off x="214605" y="0"/>
            <a:ext cx="3522567" cy="646331"/>
          </a:xfrm>
          <a:prstGeom prst="rect">
            <a:avLst/>
          </a:prstGeom>
        </p:spPr>
        <p:txBody>
          <a:bodyPr wrap="none">
            <a:spAutoFit/>
          </a:bodyPr>
          <a:lstStyle/>
          <a:p>
            <a:r>
              <a:rPr lang="en-US" sz="3600" dirty="0">
                <a:latin typeface="Calibri" panose="020F0502020204030204" pitchFamily="34" charset="0"/>
                <a:ea typeface="Calibri" panose="020F0502020204030204" pitchFamily="34" charset="0"/>
                <a:cs typeface="Arial" panose="020B0604020202020204" pitchFamily="34" charset="0"/>
              </a:rPr>
              <a:t>managed services</a:t>
            </a:r>
            <a:endParaRPr lang="en-US" sz="3600" dirty="0"/>
          </a:p>
        </p:txBody>
      </p:sp>
    </p:spTree>
    <p:extLst>
      <p:ext uri="{BB962C8B-B14F-4D97-AF65-F5344CB8AC3E}">
        <p14:creationId xmlns:p14="http://schemas.microsoft.com/office/powerpoint/2010/main" val="3984462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595257" y="700903"/>
            <a:ext cx="5943600" cy="5956935"/>
          </a:xfrm>
          <a:prstGeom prst="rect">
            <a:avLst/>
          </a:prstGeom>
        </p:spPr>
      </p:pic>
      <p:sp>
        <p:nvSpPr>
          <p:cNvPr id="3" name="Rectangle 2"/>
          <p:cNvSpPr/>
          <p:nvPr/>
        </p:nvSpPr>
        <p:spPr>
          <a:xfrm>
            <a:off x="876954" y="516237"/>
            <a:ext cx="1402948" cy="369332"/>
          </a:xfrm>
          <a:prstGeom prst="rect">
            <a:avLst/>
          </a:prstGeom>
        </p:spPr>
        <p:txBody>
          <a:bodyPr wrap="none">
            <a:spAutoFit/>
          </a:bodyPr>
          <a:lstStyle/>
          <a:p>
            <a:r>
              <a:rPr lang="en-IN" b="1" dirty="0">
                <a:latin typeface="Times New Roman" panose="02020603050405020304" pitchFamily="18" charset="0"/>
                <a:ea typeface="Times New Roman" panose="02020603050405020304" pitchFamily="18" charset="0"/>
              </a:rPr>
              <a:t>Smartphone</a:t>
            </a:r>
            <a:endParaRPr lang="en-US" dirty="0"/>
          </a:p>
        </p:txBody>
      </p:sp>
    </p:spTree>
    <p:extLst>
      <p:ext uri="{BB962C8B-B14F-4D97-AF65-F5344CB8AC3E}">
        <p14:creationId xmlns:p14="http://schemas.microsoft.com/office/powerpoint/2010/main" val="557970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15</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a:bodyPr>
          <a:lstStyle/>
          <a:p>
            <a:pPr algn="ctr"/>
            <a:r>
              <a:rPr lang="en-ZA" sz="3600" dirty="0" smtClean="0">
                <a:solidFill>
                  <a:schemeClr val="bg1"/>
                </a:solidFill>
              </a:rPr>
              <a:t>Door </a:t>
            </a:r>
            <a:r>
              <a:rPr lang="en-ZA" sz="3600" dirty="0">
                <a:solidFill>
                  <a:schemeClr val="bg1"/>
                </a:solidFill>
              </a:rPr>
              <a:t>Lock</a:t>
            </a:r>
            <a:endParaRPr lang="en-US" sz="3600" dirty="0">
              <a:solidFill>
                <a:schemeClr val="bg1"/>
              </a:solidFill>
            </a:endParaRP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66277"/>
          <a:stretch/>
        </p:blipFill>
        <p:spPr>
          <a:xfrm>
            <a:off x="3932619" y="4038600"/>
            <a:ext cx="3304203" cy="161379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7034"/>
          <a:stretch/>
        </p:blipFill>
        <p:spPr>
          <a:xfrm>
            <a:off x="217809" y="4049486"/>
            <a:ext cx="3275630" cy="1602910"/>
          </a:xfrm>
          <a:prstGeom prst="rect">
            <a:avLst/>
          </a:prstGeom>
        </p:spPr>
      </p:pic>
    </p:spTree>
    <p:extLst>
      <p:ext uri="{BB962C8B-B14F-4D97-AF65-F5344CB8AC3E}">
        <p14:creationId xmlns:p14="http://schemas.microsoft.com/office/powerpoint/2010/main" val="276088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16</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fontScale="90000"/>
          </a:bodyPr>
          <a:lstStyle/>
          <a:p>
            <a:pPr algn="ctr"/>
            <a:r>
              <a:rPr lang="en-US" sz="3600" dirty="0">
                <a:solidFill>
                  <a:schemeClr val="bg1"/>
                </a:solidFill>
              </a:rPr>
              <a:t>2.Smart Window</a:t>
            </a: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8" y="1120347"/>
            <a:ext cx="3711997" cy="400867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61" y="1120347"/>
            <a:ext cx="3515185" cy="4008679"/>
          </a:xfrm>
          <a:prstGeom prst="rect">
            <a:avLst/>
          </a:prstGeom>
        </p:spPr>
      </p:pic>
      <p:sp>
        <p:nvSpPr>
          <p:cNvPr id="4" name="Oval 3"/>
          <p:cNvSpPr/>
          <p:nvPr/>
        </p:nvSpPr>
        <p:spPr>
          <a:xfrm>
            <a:off x="2625634" y="3944983"/>
            <a:ext cx="744583" cy="133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648994" y="3718237"/>
            <a:ext cx="535577" cy="9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79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17</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fontScale="90000"/>
          </a:bodyPr>
          <a:lstStyle/>
          <a:p>
            <a:pPr algn="ctr"/>
            <a:r>
              <a:rPr lang="en-US" sz="3600" dirty="0">
                <a:solidFill>
                  <a:schemeClr val="bg1"/>
                </a:solidFill>
              </a:rPr>
              <a:t>3.Solar Battery Charging</a:t>
            </a: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934"/>
            <a:ext cx="4086674" cy="338926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880" y="3024246"/>
            <a:ext cx="3357253" cy="3697229"/>
          </a:xfrm>
          <a:prstGeom prst="rect">
            <a:avLst/>
          </a:prstGeom>
        </p:spPr>
      </p:pic>
    </p:spTree>
    <p:extLst>
      <p:ext uri="{BB962C8B-B14F-4D97-AF65-F5344CB8AC3E}">
        <p14:creationId xmlns:p14="http://schemas.microsoft.com/office/powerpoint/2010/main" val="2083205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18</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a:bodyPr>
          <a:lstStyle/>
          <a:p>
            <a:pPr algn="ctr"/>
            <a:r>
              <a:rPr lang="en-US" sz="3600" dirty="0" smtClean="0">
                <a:solidFill>
                  <a:schemeClr val="bg1"/>
                </a:solidFill>
              </a:rPr>
              <a:t>Light</a:t>
            </a:r>
            <a:endParaRPr lang="en-US" sz="3600" dirty="0">
              <a:solidFill>
                <a:schemeClr val="bg1"/>
              </a:solidFill>
            </a:endParaRP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84" y="1835007"/>
            <a:ext cx="7417682" cy="3063563"/>
          </a:xfrm>
          <a:prstGeom prst="rect">
            <a:avLst/>
          </a:prstGeom>
        </p:spPr>
      </p:pic>
    </p:spTree>
    <p:extLst>
      <p:ext uri="{BB962C8B-B14F-4D97-AF65-F5344CB8AC3E}">
        <p14:creationId xmlns:p14="http://schemas.microsoft.com/office/powerpoint/2010/main" val="3592632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19</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fontScale="90000"/>
          </a:bodyPr>
          <a:lstStyle/>
          <a:p>
            <a:pPr algn="ctr"/>
            <a:r>
              <a:rPr lang="en-US" sz="3600" dirty="0">
                <a:solidFill>
                  <a:schemeClr val="bg1"/>
                </a:solidFill>
              </a:rPr>
              <a:t>3.Solar Battery Charging</a:t>
            </a: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05" y="1644740"/>
            <a:ext cx="6929255" cy="3253831"/>
          </a:xfrm>
          <a:prstGeom prst="rect">
            <a:avLst/>
          </a:prstGeom>
        </p:spPr>
      </p:pic>
    </p:spTree>
    <p:extLst>
      <p:ext uri="{BB962C8B-B14F-4D97-AF65-F5344CB8AC3E}">
        <p14:creationId xmlns:p14="http://schemas.microsoft.com/office/powerpoint/2010/main" val="3718961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11900" y="218403"/>
            <a:ext cx="3885038" cy="707886"/>
          </a:xfrm>
          <a:prstGeom prst="rect">
            <a:avLst/>
          </a:prstGeom>
        </p:spPr>
        <p:txBody>
          <a:bodyPr wrap="none">
            <a:spAutoFit/>
          </a:bodyPr>
          <a:lstStyle/>
          <a:p>
            <a:pPr marR="0" lvl="1">
              <a:spcBef>
                <a:spcPts val="200"/>
              </a:spcBef>
              <a:spcAft>
                <a:spcPts val="0"/>
              </a:spcAft>
            </a:pPr>
            <a:r>
              <a:rPr lang="en-US" sz="4000" b="1" dirty="0">
                <a:effectLst/>
                <a:latin typeface="Cambria" panose="02040503050406030204" pitchFamily="18" charset="0"/>
                <a:ea typeface="Times New Roman" panose="02020603050405020304" pitchFamily="18" charset="0"/>
                <a:cs typeface="Times New Roman" panose="02020603050405020304" pitchFamily="18" charset="0"/>
              </a:rPr>
              <a:t>System Model</a:t>
            </a:r>
          </a:p>
        </p:txBody>
      </p:sp>
      <p:pic>
        <p:nvPicPr>
          <p:cNvPr id="4" name="Picture 3"/>
          <p:cNvPicPr/>
          <p:nvPr/>
        </p:nvPicPr>
        <p:blipFill>
          <a:blip r:embed="rId2"/>
          <a:stretch>
            <a:fillRect/>
          </a:stretch>
        </p:blipFill>
        <p:spPr>
          <a:xfrm>
            <a:off x="228600" y="926290"/>
            <a:ext cx="11821886" cy="5713996"/>
          </a:xfrm>
          <a:prstGeom prst="rect">
            <a:avLst/>
          </a:prstGeom>
        </p:spPr>
      </p:pic>
    </p:spTree>
    <p:extLst>
      <p:ext uri="{BB962C8B-B14F-4D97-AF65-F5344CB8AC3E}">
        <p14:creationId xmlns:p14="http://schemas.microsoft.com/office/powerpoint/2010/main" val="2485256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20</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fontScale="90000"/>
          </a:bodyPr>
          <a:lstStyle/>
          <a:p>
            <a:pPr algn="ctr"/>
            <a:r>
              <a:rPr lang="en-US" sz="3600" dirty="0">
                <a:solidFill>
                  <a:schemeClr val="bg1"/>
                </a:solidFill>
              </a:rPr>
              <a:t>4.Anti-Theft protection</a:t>
            </a: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10" y="1086955"/>
            <a:ext cx="3546987" cy="402062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552" y="1173703"/>
            <a:ext cx="3543795" cy="3933873"/>
          </a:xfrm>
          <a:prstGeom prst="rect">
            <a:avLst/>
          </a:prstGeom>
        </p:spPr>
      </p:pic>
    </p:spTree>
    <p:extLst>
      <p:ext uri="{BB962C8B-B14F-4D97-AF65-F5344CB8AC3E}">
        <p14:creationId xmlns:p14="http://schemas.microsoft.com/office/powerpoint/2010/main" val="384382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21</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fontScale="90000"/>
          </a:bodyPr>
          <a:lstStyle/>
          <a:p>
            <a:pPr algn="ctr"/>
            <a:r>
              <a:rPr lang="en-US" sz="3600" dirty="0">
                <a:solidFill>
                  <a:schemeClr val="bg1"/>
                </a:solidFill>
              </a:rPr>
              <a:t>5.Auto fan and coffee maker</a:t>
            </a: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2804"/>
            <a:ext cx="6453051" cy="3835090"/>
          </a:xfrm>
          <a:prstGeom prst="rect">
            <a:avLst/>
          </a:prstGeom>
        </p:spPr>
      </p:pic>
    </p:spTree>
    <p:extLst>
      <p:ext uri="{BB962C8B-B14F-4D97-AF65-F5344CB8AC3E}">
        <p14:creationId xmlns:p14="http://schemas.microsoft.com/office/powerpoint/2010/main" val="1270153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22</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fontScale="90000"/>
          </a:bodyPr>
          <a:lstStyle/>
          <a:p>
            <a:pPr algn="ctr"/>
            <a:r>
              <a:rPr lang="en-US" sz="3600" dirty="0">
                <a:solidFill>
                  <a:schemeClr val="bg1"/>
                </a:solidFill>
              </a:rPr>
              <a:t>5.Auto fan and coffee maker</a:t>
            </a: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301" y="1360857"/>
            <a:ext cx="5446990" cy="3937037"/>
          </a:xfrm>
          <a:prstGeom prst="rect">
            <a:avLst/>
          </a:prstGeom>
        </p:spPr>
      </p:pic>
    </p:spTree>
    <p:extLst>
      <p:ext uri="{BB962C8B-B14F-4D97-AF65-F5344CB8AC3E}">
        <p14:creationId xmlns:p14="http://schemas.microsoft.com/office/powerpoint/2010/main" val="304058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23</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fontScale="90000"/>
          </a:bodyPr>
          <a:lstStyle/>
          <a:p>
            <a:pPr algn="ctr"/>
            <a:r>
              <a:rPr lang="en-US" sz="3600" dirty="0">
                <a:solidFill>
                  <a:schemeClr val="bg1"/>
                </a:solidFill>
              </a:rPr>
              <a:t>6.Music Player</a:t>
            </a: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5" y="1803198"/>
            <a:ext cx="3549719" cy="28397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343" y="1803199"/>
            <a:ext cx="3589903" cy="2839774"/>
          </a:xfrm>
          <a:prstGeom prst="rect">
            <a:avLst/>
          </a:prstGeom>
        </p:spPr>
      </p:pic>
    </p:spTree>
    <p:extLst>
      <p:ext uri="{BB962C8B-B14F-4D97-AF65-F5344CB8AC3E}">
        <p14:creationId xmlns:p14="http://schemas.microsoft.com/office/powerpoint/2010/main" val="269262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24</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fontScale="90000"/>
          </a:bodyPr>
          <a:lstStyle/>
          <a:p>
            <a:pPr algn="ctr"/>
            <a:r>
              <a:rPr lang="en-US" sz="3600" dirty="0">
                <a:solidFill>
                  <a:schemeClr val="bg1"/>
                </a:solidFill>
              </a:rPr>
              <a:t>7.Smart Street Lamp</a:t>
            </a: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561" y="1760329"/>
            <a:ext cx="2930073" cy="371300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548" y="1760329"/>
            <a:ext cx="3536199" cy="3713008"/>
          </a:xfrm>
          <a:prstGeom prst="rect">
            <a:avLst/>
          </a:prstGeom>
        </p:spPr>
      </p:pic>
    </p:spTree>
    <p:extLst>
      <p:ext uri="{BB962C8B-B14F-4D97-AF65-F5344CB8AC3E}">
        <p14:creationId xmlns:p14="http://schemas.microsoft.com/office/powerpoint/2010/main" val="128000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25</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fontScale="90000"/>
          </a:bodyPr>
          <a:lstStyle/>
          <a:p>
            <a:pPr algn="ctr"/>
            <a:r>
              <a:rPr lang="en-US" sz="3600" dirty="0">
                <a:solidFill>
                  <a:schemeClr val="bg1"/>
                </a:solidFill>
              </a:rPr>
              <a:t>8.Smart Garage</a:t>
            </a: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0" y="1418939"/>
            <a:ext cx="3786690" cy="38789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399" y="1418938"/>
            <a:ext cx="3641847" cy="3878955"/>
          </a:xfrm>
          <a:prstGeom prst="rect">
            <a:avLst/>
          </a:prstGeom>
        </p:spPr>
      </p:pic>
    </p:spTree>
    <p:extLst>
      <p:ext uri="{BB962C8B-B14F-4D97-AF65-F5344CB8AC3E}">
        <p14:creationId xmlns:p14="http://schemas.microsoft.com/office/powerpoint/2010/main" val="175799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pPr/>
              <a:t>26</a:t>
            </a:fld>
            <a:endParaRPr lang="en-ZA" dirty="0"/>
          </a:p>
        </p:txBody>
      </p:sp>
      <p:sp>
        <p:nvSpPr>
          <p:cNvPr id="14" name="Oval 13" title="Circle background graphics">
            <a:extLst>
              <a:ext uri="{FF2B5EF4-FFF2-40B4-BE49-F238E27FC236}">
                <a16:creationId xmlns="" xmlns:a16="http://schemas.microsoft.com/office/drawing/2014/main" id="{D435015F-B4C9-48EF-B55C-4D15544738A7}"/>
              </a:ext>
            </a:extLst>
          </p:cNvPr>
          <p:cNvSpPr/>
          <p:nvPr/>
        </p:nvSpPr>
        <p:spPr>
          <a:xfrm>
            <a:off x="8071465" y="790133"/>
            <a:ext cx="3722032" cy="3722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fontScale="90000"/>
          </a:bodyPr>
          <a:lstStyle/>
          <a:p>
            <a:pPr algn="ctr"/>
            <a:r>
              <a:rPr lang="en-US" sz="3600" dirty="0">
                <a:solidFill>
                  <a:schemeClr val="bg1"/>
                </a:solidFill>
              </a:rPr>
              <a:t>9.Fire/Smoke Alarm</a:t>
            </a:r>
          </a:p>
        </p:txBody>
      </p:sp>
      <p:sp>
        <p:nvSpPr>
          <p:cNvPr id="16" name="Oval 15" title="Circle background graphics">
            <a:extLst>
              <a:ext uri="{FF2B5EF4-FFF2-40B4-BE49-F238E27FC236}">
                <a16:creationId xmlns="" xmlns:a16="http://schemas.microsoft.com/office/drawing/2014/main" id="{24221C40-3A8B-47C6-B24A-014C5D0E8C37}"/>
              </a:ext>
            </a:extLst>
          </p:cNvPr>
          <p:cNvSpPr/>
          <p:nvPr/>
        </p:nvSpPr>
        <p:spPr>
          <a:xfrm>
            <a:off x="10623605" y="866998"/>
            <a:ext cx="1217740" cy="12177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Oval 16" title="Circle background graphics">
            <a:extLst>
              <a:ext uri="{FF2B5EF4-FFF2-40B4-BE49-F238E27FC236}">
                <a16:creationId xmlns="" xmlns:a16="http://schemas.microsoft.com/office/drawing/2014/main" id="{2914B6BB-89A7-4187-AC37-D8BE477265A9}"/>
              </a:ext>
            </a:extLst>
          </p:cNvPr>
          <p:cNvSpPr/>
          <p:nvPr/>
        </p:nvSpPr>
        <p:spPr>
          <a:xfrm>
            <a:off x="8297714" y="3718237"/>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07" y="866998"/>
            <a:ext cx="3466978" cy="52522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014" y="862883"/>
            <a:ext cx="3369198" cy="5256413"/>
          </a:xfrm>
          <a:prstGeom prst="rect">
            <a:avLst/>
          </a:prstGeom>
        </p:spPr>
      </p:pic>
    </p:spTree>
    <p:extLst>
      <p:ext uri="{BB962C8B-B14F-4D97-AF65-F5344CB8AC3E}">
        <p14:creationId xmlns:p14="http://schemas.microsoft.com/office/powerpoint/2010/main" val="27906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9CBB752-D2AB-49BF-A7EC-FB5FD5CC2176}"/>
              </a:ext>
            </a:extLst>
          </p:cNvPr>
          <p:cNvSpPr>
            <a:spLocks noGrp="1"/>
          </p:cNvSpPr>
          <p:nvPr>
            <p:ph type="sldNum" sz="quarter" idx="17"/>
          </p:nvPr>
        </p:nvSpPr>
        <p:spPr/>
        <p:txBody>
          <a:bodyPr/>
          <a:lstStyle/>
          <a:p>
            <a:fld id="{058DB212-BFA2-403F-85EF-DFD3FF6D973A}" type="slidenum">
              <a:rPr lang="en-ZA" smtClean="0"/>
              <a:pPr/>
              <a:t>27</a:t>
            </a:fld>
            <a:endParaRPr lang="en-ZA" dirty="0"/>
          </a:p>
        </p:txBody>
      </p:sp>
      <p:sp>
        <p:nvSpPr>
          <p:cNvPr id="6" name="Title 5" hidden="1">
            <a:extLst>
              <a:ext uri="{FF2B5EF4-FFF2-40B4-BE49-F238E27FC236}">
                <a16:creationId xmlns="" xmlns:a16="http://schemas.microsoft.com/office/drawing/2014/main" id="{707AB002-C4F6-4161-B852-52188657B697}"/>
              </a:ext>
            </a:extLst>
          </p:cNvPr>
          <p:cNvSpPr>
            <a:spLocks noGrp="1"/>
          </p:cNvSpPr>
          <p:nvPr>
            <p:ph type="title"/>
          </p:nvPr>
        </p:nvSpPr>
        <p:spPr/>
        <p:txBody>
          <a:bodyPr/>
          <a:lstStyle/>
          <a:p>
            <a:r>
              <a:rPr lang="en-US" dirty="0"/>
              <a:t>Video slide</a:t>
            </a:r>
          </a:p>
        </p:txBody>
      </p:sp>
      <p:sp>
        <p:nvSpPr>
          <p:cNvPr id="7" name="TextBox 6"/>
          <p:cNvSpPr txBox="1"/>
          <p:nvPr/>
        </p:nvSpPr>
        <p:spPr>
          <a:xfrm>
            <a:off x="0" y="548640"/>
            <a:ext cx="3464153" cy="707886"/>
          </a:xfrm>
          <a:prstGeom prst="rect">
            <a:avLst/>
          </a:prstGeom>
          <a:noFill/>
        </p:spPr>
        <p:txBody>
          <a:bodyPr wrap="none" rtlCol="0">
            <a:spAutoFit/>
          </a:bodyPr>
          <a:lstStyle/>
          <a:p>
            <a:r>
              <a:rPr lang="en-IN" sz="4000" b="1" u="sng" dirty="0"/>
              <a:t>Home gateway</a:t>
            </a:r>
            <a:r>
              <a:rPr lang="en-IN" sz="4000" dirty="0"/>
              <a:t> </a:t>
            </a:r>
            <a:endParaRPr lang="en-US" sz="4000" b="1" dirty="0"/>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7072991" y="78376"/>
            <a:ext cx="4542065" cy="3992879"/>
          </a:xfrm>
          <a:prstGeom prst="rect">
            <a:avLst/>
          </a:prstGeom>
          <a:noFill/>
          <a:ln>
            <a:noFill/>
          </a:ln>
        </p:spPr>
      </p:pic>
      <p:pic>
        <p:nvPicPr>
          <p:cNvPr id="10" name="Picture 9"/>
          <p:cNvPicPr/>
          <p:nvPr/>
        </p:nvPicPr>
        <p:blipFill rotWithShape="1">
          <a:blip r:embed="rId3">
            <a:extLst>
              <a:ext uri="{28A0092B-C50C-407E-A947-70E740481C1C}">
                <a14:useLocalDpi xmlns:a14="http://schemas.microsoft.com/office/drawing/2010/main" val="0"/>
              </a:ext>
            </a:extLst>
          </a:blip>
          <a:srcRect b="7313"/>
          <a:stretch/>
        </p:blipFill>
        <p:spPr bwMode="auto">
          <a:xfrm>
            <a:off x="3069771" y="2900519"/>
            <a:ext cx="3810000" cy="35737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1220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725886" y="3344045"/>
            <a:ext cx="5943600" cy="2869565"/>
          </a:xfrm>
          <a:prstGeom prst="rect">
            <a:avLst/>
          </a:prstGeom>
        </p:spPr>
      </p:pic>
      <p:sp>
        <p:nvSpPr>
          <p:cNvPr id="3" name="Rectangle 2"/>
          <p:cNvSpPr/>
          <p:nvPr/>
        </p:nvSpPr>
        <p:spPr>
          <a:xfrm>
            <a:off x="251873" y="260904"/>
            <a:ext cx="3350597" cy="833433"/>
          </a:xfrm>
          <a:prstGeom prst="rect">
            <a:avLst/>
          </a:prstGeom>
        </p:spPr>
        <p:txBody>
          <a:bodyPr wrap="none">
            <a:spAutoFit/>
          </a:bodyPr>
          <a:lstStyle/>
          <a:p>
            <a:pPr lvl="1">
              <a:lnSpc>
                <a:spcPct val="200000"/>
              </a:lnSpc>
              <a:spcBef>
                <a:spcPts val="1200"/>
              </a:spcBef>
            </a:pPr>
            <a:r>
              <a:rPr lang="en-IN" sz="2800" b="1" kern="0"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Server Reachability</a:t>
            </a:r>
            <a:endParaRPr lang="en-US" sz="3200" b="1" kern="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2515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IOT devices:</a:t>
            </a:r>
            <a:endParaRPr lang="en-US" dirty="0"/>
          </a:p>
        </p:txBody>
      </p:sp>
      <p:sp>
        <p:nvSpPr>
          <p:cNvPr id="3" name="Content Placeholder 2"/>
          <p:cNvSpPr>
            <a:spLocks noGrp="1"/>
          </p:cNvSpPr>
          <p:nvPr>
            <p:ph idx="1"/>
          </p:nvPr>
        </p:nvSpPr>
        <p:spPr>
          <a:xfrm>
            <a:off x="838200" y="1825625"/>
            <a:ext cx="10515600" cy="4813300"/>
          </a:xfrm>
        </p:spPr>
        <p:txBody>
          <a:bodyPr>
            <a:normAutofit fontScale="77500" lnSpcReduction="20000"/>
          </a:bodyPr>
          <a:lstStyle/>
          <a:p>
            <a:pPr lvl="0"/>
            <a:r>
              <a:rPr lang="en-US" b="1" dirty="0"/>
              <a:t>RFID Based Door Lock: </a:t>
            </a:r>
            <a:r>
              <a:rPr lang="en-US" dirty="0"/>
              <a:t>Door can be unlocked only by using valid RFID card. If anyone wants to enter in the office, he or she has to show RFID. If the RFID is valid, the door will be opened, otherwise not.</a:t>
            </a:r>
            <a:endParaRPr lang="en-US" dirty="0"/>
          </a:p>
          <a:p>
            <a:pPr lvl="0"/>
            <a:r>
              <a:rPr lang="en-US" b="1" dirty="0"/>
              <a:t>Smart Window, based on light and rain: </a:t>
            </a:r>
            <a:r>
              <a:rPr lang="en-US" dirty="0"/>
              <a:t>Smart Window which will be opened automatically when it’s morning time and there is no rain using rain sensor, photo sensor. If it’s night the window will be closed to avoid the mosquitoes even if there is rain.</a:t>
            </a:r>
            <a:endParaRPr lang="en-US" dirty="0"/>
          </a:p>
          <a:p>
            <a:pPr lvl="0"/>
            <a:r>
              <a:rPr lang="en-US" b="1" dirty="0"/>
              <a:t>Solar Power battery charging: </a:t>
            </a:r>
            <a:r>
              <a:rPr lang="en-US" dirty="0"/>
              <a:t>Basing on solar power, fan and light will be running automatically. But, if the battery power finishes, they won’t be running. The battery only charges itself when there is sufficient light.</a:t>
            </a:r>
            <a:endParaRPr lang="en-US" dirty="0"/>
          </a:p>
          <a:p>
            <a:pPr lvl="0"/>
            <a:r>
              <a:rPr lang="en-US" b="1" dirty="0"/>
              <a:t>Anti-theft protection: </a:t>
            </a:r>
            <a:r>
              <a:rPr lang="en-US" dirty="0"/>
              <a:t>To provide anti-theft protection trip sensor is being used, if anyone breaks window and enters trip sensor will give siren as alert.</a:t>
            </a:r>
            <a:endParaRPr lang="en-US" dirty="0"/>
          </a:p>
          <a:p>
            <a:pPr lvl="0"/>
            <a:r>
              <a:rPr lang="en-US" b="1" dirty="0"/>
              <a:t>Auto fan &amp; coffee maker:</a:t>
            </a:r>
            <a:r>
              <a:rPr lang="en-US" dirty="0"/>
              <a:t> When anyone enters the canteen, fan and coffee maker turns on itself detecting the motion.</a:t>
            </a:r>
            <a:endParaRPr lang="en-US" dirty="0"/>
          </a:p>
          <a:p>
            <a:pPr lvl="0"/>
            <a:r>
              <a:rPr lang="en-US" b="1" dirty="0"/>
              <a:t>Music player:</a:t>
            </a:r>
            <a:r>
              <a:rPr lang="en-US" dirty="0"/>
              <a:t> Music can be played using music player via Bluetooth on a portable speaker. Entertainment purpose</a:t>
            </a:r>
            <a:r>
              <a:rPr lang="en-US" dirty="0" smtClean="0"/>
              <a:t>.</a:t>
            </a:r>
            <a:endParaRPr lang="en-US" dirty="0"/>
          </a:p>
        </p:txBody>
      </p:sp>
    </p:spTree>
    <p:extLst>
      <p:ext uri="{BB962C8B-B14F-4D97-AF65-F5344CB8AC3E}">
        <p14:creationId xmlns:p14="http://schemas.microsoft.com/office/powerpoint/2010/main" val="1397164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5006" y="1204506"/>
            <a:ext cx="6071135" cy="4313700"/>
          </a:xfrm>
          <a:prstGeom prst="rect">
            <a:avLst/>
          </a:prstGeom>
        </p:spPr>
      </p:pic>
      <p:sp>
        <p:nvSpPr>
          <p:cNvPr id="4" name="Title 3">
            <a:extLst>
              <a:ext uri="{FF2B5EF4-FFF2-40B4-BE49-F238E27FC236}">
                <a16:creationId xmlns="" xmlns:a16="http://schemas.microsoft.com/office/drawing/2014/main" id="{D65A836F-346F-4099-BC7B-0D8F3B27F395}"/>
              </a:ext>
            </a:extLst>
          </p:cNvPr>
          <p:cNvSpPr txBox="1">
            <a:spLocks/>
          </p:cNvSpPr>
          <p:nvPr/>
        </p:nvSpPr>
        <p:spPr>
          <a:xfrm>
            <a:off x="7804353" y="39279"/>
            <a:ext cx="4387647" cy="11652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dirty="0" smtClean="0"/>
              <a:t>Addressing Table</a:t>
            </a:r>
            <a:endParaRPr lang="en-ZA" dirty="0"/>
          </a:p>
        </p:txBody>
      </p:sp>
      <p:pic>
        <p:nvPicPr>
          <p:cNvPr id="5" name="Picture 4"/>
          <p:cNvPicPr>
            <a:picLocks noChangeAspect="1"/>
          </p:cNvPicPr>
          <p:nvPr/>
        </p:nvPicPr>
        <p:blipFill>
          <a:blip r:embed="rId3"/>
          <a:stretch>
            <a:fillRect/>
          </a:stretch>
        </p:blipFill>
        <p:spPr>
          <a:xfrm>
            <a:off x="6456117" y="1959429"/>
            <a:ext cx="6264061" cy="2645865"/>
          </a:xfrm>
          <a:prstGeom prst="rect">
            <a:avLst/>
          </a:prstGeom>
        </p:spPr>
      </p:pic>
    </p:spTree>
    <p:extLst>
      <p:ext uri="{BB962C8B-B14F-4D97-AF65-F5344CB8AC3E}">
        <p14:creationId xmlns:p14="http://schemas.microsoft.com/office/powerpoint/2010/main" val="3340125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IOT devices:</a:t>
            </a:r>
            <a:endParaRPr lang="en-US" dirty="0"/>
          </a:p>
        </p:txBody>
      </p:sp>
      <p:sp>
        <p:nvSpPr>
          <p:cNvPr id="3" name="Content Placeholder 2"/>
          <p:cNvSpPr>
            <a:spLocks noGrp="1"/>
          </p:cNvSpPr>
          <p:nvPr>
            <p:ph idx="1"/>
          </p:nvPr>
        </p:nvSpPr>
        <p:spPr>
          <a:xfrm>
            <a:off x="838200" y="1825624"/>
            <a:ext cx="10515600" cy="5032375"/>
          </a:xfrm>
        </p:spPr>
        <p:txBody>
          <a:bodyPr>
            <a:normAutofit fontScale="85000" lnSpcReduction="10000"/>
          </a:bodyPr>
          <a:lstStyle/>
          <a:p>
            <a:pPr lvl="0"/>
            <a:r>
              <a:rPr lang="en-US" dirty="0"/>
              <a:t> </a:t>
            </a:r>
            <a:r>
              <a:rPr lang="en-US" b="1" dirty="0"/>
              <a:t>Smart street lamp: </a:t>
            </a:r>
            <a:r>
              <a:rPr lang="en-US" dirty="0"/>
              <a:t>Turns on when it’s night using photo sensor. Energy saving.</a:t>
            </a:r>
          </a:p>
          <a:p>
            <a:pPr lvl="0"/>
            <a:r>
              <a:rPr lang="en-US" b="1" dirty="0"/>
              <a:t>Smart garage: </a:t>
            </a:r>
            <a:r>
              <a:rPr lang="en-US" dirty="0"/>
              <a:t>Opens itself when detects smoke, means the car is turned on. Either it will be entering or going out. Garage door closes itself when there is no smoke, means either car is far or it’s turned off inside the garage.</a:t>
            </a:r>
          </a:p>
          <a:p>
            <a:pPr lvl="0"/>
            <a:r>
              <a:rPr lang="en-US" b="1" dirty="0"/>
              <a:t>Fire alarm &amp; smoke alarm: </a:t>
            </a:r>
            <a:r>
              <a:rPr lang="en-US" dirty="0"/>
              <a:t>If anything catches fire, the fire detector will give siren to alert everyone. If ridiculous amount of smoke is generated by vehicle, smoke detector will siren alert.</a:t>
            </a:r>
          </a:p>
          <a:p>
            <a:pPr lvl="0"/>
            <a:r>
              <a:rPr lang="en-US" b="1" dirty="0"/>
              <a:t>RFID Based Door Lock: </a:t>
            </a:r>
            <a:r>
              <a:rPr lang="en-US" dirty="0"/>
              <a:t>Door can be unlocked only by using valid RFID card. If anyone wants to enter in the office, he or she has to show RFID. If the RFID is valid, the door will be opened, otherwise not.</a:t>
            </a:r>
          </a:p>
          <a:p>
            <a:pPr lvl="0"/>
            <a:r>
              <a:rPr lang="en-US" b="1" dirty="0"/>
              <a:t>Smart Window, based on light and rain: </a:t>
            </a:r>
            <a:r>
              <a:rPr lang="en-US" dirty="0"/>
              <a:t>Smart Window which will be opened automatically when it’s morning time and there is no rain using rain sensor, photo sensor. If it’s night the window will be closed to avoid the mosquitoes even if there is rain.</a:t>
            </a:r>
            <a:endParaRPr lang="en-US" dirty="0"/>
          </a:p>
        </p:txBody>
      </p:sp>
    </p:spTree>
    <p:extLst>
      <p:ext uri="{BB962C8B-B14F-4D97-AF65-F5344CB8AC3E}">
        <p14:creationId xmlns:p14="http://schemas.microsoft.com/office/powerpoint/2010/main" val="204256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IOT devices:</a:t>
            </a:r>
            <a:endParaRPr lang="en-US" dirty="0"/>
          </a:p>
        </p:txBody>
      </p:sp>
      <p:sp>
        <p:nvSpPr>
          <p:cNvPr id="3" name="Content Placeholder 2"/>
          <p:cNvSpPr>
            <a:spLocks noGrp="1"/>
          </p:cNvSpPr>
          <p:nvPr>
            <p:ph idx="1"/>
          </p:nvPr>
        </p:nvSpPr>
        <p:spPr>
          <a:xfrm>
            <a:off x="838200" y="1825625"/>
            <a:ext cx="10515600" cy="4870450"/>
          </a:xfrm>
        </p:spPr>
        <p:txBody>
          <a:bodyPr>
            <a:normAutofit fontScale="77500" lnSpcReduction="20000"/>
          </a:bodyPr>
          <a:lstStyle/>
          <a:p>
            <a:pPr lvl="0"/>
            <a:r>
              <a:rPr lang="en-US" b="1" dirty="0"/>
              <a:t>Solar Power battery charging: </a:t>
            </a:r>
            <a:r>
              <a:rPr lang="en-US" dirty="0"/>
              <a:t>Basing on solar power, fan and light will be running automatically. But, if the battery power finishes, they won’t be running. The battery only charges itself when there is sufficient light.</a:t>
            </a:r>
          </a:p>
          <a:p>
            <a:pPr lvl="0"/>
            <a:r>
              <a:rPr lang="en-US" b="1" dirty="0"/>
              <a:t>Anti-theft protection: </a:t>
            </a:r>
            <a:r>
              <a:rPr lang="en-US" dirty="0"/>
              <a:t>To provide anti-theft protection trip sensor is being used, if anyone breaks window and enters trip sensor will give siren as alert.</a:t>
            </a:r>
          </a:p>
          <a:p>
            <a:pPr lvl="0"/>
            <a:r>
              <a:rPr lang="en-US" b="1" dirty="0"/>
              <a:t>Auto fan &amp; coffee maker:</a:t>
            </a:r>
            <a:r>
              <a:rPr lang="en-US" dirty="0"/>
              <a:t> When anyone enters the canteen, fan and coffee maker turns on itself detecting the motion.</a:t>
            </a:r>
          </a:p>
          <a:p>
            <a:pPr lvl="0"/>
            <a:r>
              <a:rPr lang="en-US" b="1" dirty="0"/>
              <a:t>Music player:</a:t>
            </a:r>
            <a:r>
              <a:rPr lang="en-US" dirty="0"/>
              <a:t> Music can be played using music player via Bluetooth on a portable speaker. Entertainment purpose.</a:t>
            </a:r>
          </a:p>
          <a:p>
            <a:pPr lvl="0"/>
            <a:r>
              <a:rPr lang="en-US" b="1" dirty="0"/>
              <a:t>Smart street lamp: </a:t>
            </a:r>
            <a:r>
              <a:rPr lang="en-US" dirty="0"/>
              <a:t>Turns on when it’s night using photo sensor. Energy saving.</a:t>
            </a:r>
          </a:p>
          <a:p>
            <a:pPr lvl="0"/>
            <a:r>
              <a:rPr lang="en-US" b="1" dirty="0"/>
              <a:t>Smart garage: </a:t>
            </a:r>
            <a:r>
              <a:rPr lang="en-US" dirty="0"/>
              <a:t>Opens itself when detects smoke, means the car is turned on. Either it will be entering or going out. Garage door closes itself when there is no smoke, means either car is far or it’s turned off inside the garage.</a:t>
            </a:r>
          </a:p>
          <a:p>
            <a:r>
              <a:rPr lang="en-US" b="1" dirty="0"/>
              <a:t>Fire alarm &amp; smoke alarm: </a:t>
            </a:r>
            <a:r>
              <a:rPr lang="en-US" dirty="0"/>
              <a:t>If anything catches fire, the fire detector will give siren to alert everyone. If ridiculous amount of smoke is generated by vehicle, smoke detector will siren alert.</a:t>
            </a:r>
            <a:endParaRPr lang="en-US" dirty="0"/>
          </a:p>
        </p:txBody>
      </p:sp>
    </p:spTree>
    <p:extLst>
      <p:ext uri="{BB962C8B-B14F-4D97-AF65-F5344CB8AC3E}">
        <p14:creationId xmlns:p14="http://schemas.microsoft.com/office/powerpoint/2010/main" val="2452956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175" y="190830"/>
            <a:ext cx="10515600" cy="1325563"/>
          </a:xfrm>
        </p:spPr>
        <p:txBody>
          <a:bodyPr>
            <a:normAutofit/>
          </a:bodyPr>
          <a:lstStyle/>
          <a:p>
            <a:r>
              <a:rPr lang="en-US" sz="2800" dirty="0" smtClean="0"/>
              <a:t>Add wired interface to IOT devices</a:t>
            </a:r>
            <a:endParaRPr lang="en-US" sz="28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564220" y="1390650"/>
            <a:ext cx="5294693" cy="5361255"/>
          </a:xfrm>
          <a:prstGeom prst="rect">
            <a:avLst/>
          </a:prstGeom>
        </p:spPr>
      </p:pic>
      <p:sp>
        <p:nvSpPr>
          <p:cNvPr id="5" name="Oval 4"/>
          <p:cNvSpPr/>
          <p:nvPr/>
        </p:nvSpPr>
        <p:spPr>
          <a:xfrm>
            <a:off x="10887075" y="5965762"/>
            <a:ext cx="1114425" cy="109537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333086" y="1235279"/>
            <a:ext cx="5248282" cy="5278170"/>
          </a:xfrm>
          <a:prstGeom prst="rect">
            <a:avLst/>
          </a:prstGeom>
        </p:spPr>
      </p:pic>
      <p:sp>
        <p:nvSpPr>
          <p:cNvPr id="7" name="Oval 6"/>
          <p:cNvSpPr/>
          <p:nvPr/>
        </p:nvSpPr>
        <p:spPr>
          <a:xfrm>
            <a:off x="2695575" y="1717612"/>
            <a:ext cx="1114425" cy="109537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52462" y="1223931"/>
            <a:ext cx="1114425" cy="109537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771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11900" y="218403"/>
            <a:ext cx="7769499" cy="707886"/>
          </a:xfrm>
          <a:prstGeom prst="rect">
            <a:avLst/>
          </a:prstGeom>
        </p:spPr>
        <p:txBody>
          <a:bodyPr wrap="none">
            <a:spAutoFit/>
          </a:bodyPr>
          <a:lstStyle/>
          <a:p>
            <a:pPr marR="0" lvl="1">
              <a:spcBef>
                <a:spcPts val="200"/>
              </a:spcBef>
              <a:spcAft>
                <a:spcPts val="0"/>
              </a:spcAft>
            </a:pPr>
            <a:r>
              <a:rPr lang="en-US" sz="4000" b="1" dirty="0" smtClean="0">
                <a:effectLst/>
                <a:latin typeface="Cambria" panose="02040503050406030204" pitchFamily="18" charset="0"/>
                <a:ea typeface="Times New Roman" panose="02020603050405020304" pitchFamily="18" charset="0"/>
                <a:cs typeface="Times New Roman" panose="02020603050405020304" pitchFamily="18" charset="0"/>
              </a:rPr>
              <a:t>Access home from Remote site</a:t>
            </a:r>
            <a:endParaRPr lang="en-US" sz="4000" b="1" dirty="0">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228600" y="926290"/>
            <a:ext cx="11821886" cy="5713996"/>
          </a:xfrm>
          <a:prstGeom prst="rect">
            <a:avLst/>
          </a:prstGeom>
        </p:spPr>
      </p:pic>
      <p:sp>
        <p:nvSpPr>
          <p:cNvPr id="2" name="Up Arrow 1"/>
          <p:cNvSpPr/>
          <p:nvPr/>
        </p:nvSpPr>
        <p:spPr>
          <a:xfrm>
            <a:off x="533400" y="5600700"/>
            <a:ext cx="476250" cy="9525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p:cNvSpPr/>
          <p:nvPr/>
        </p:nvSpPr>
        <p:spPr>
          <a:xfrm>
            <a:off x="2638425" y="5124450"/>
            <a:ext cx="476250" cy="9525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5362575" y="1571625"/>
            <a:ext cx="1114425" cy="10763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355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1DA8CA-810F-315D-0450-4DCD988517EC}"/>
              </a:ext>
            </a:extLst>
          </p:cNvPr>
          <p:cNvSpPr>
            <a:spLocks noGrp="1"/>
          </p:cNvSpPr>
          <p:nvPr>
            <p:ph type="title"/>
          </p:nvPr>
        </p:nvSpPr>
        <p:spPr/>
        <p:txBody>
          <a:bodyPr/>
          <a:lstStyle/>
          <a:p>
            <a:pPr fontAlgn="base"/>
            <a:r>
              <a:rPr lang="en-US" sz="3200" b="1" dirty="0">
                <a:solidFill>
                  <a:srgbClr val="222222"/>
                </a:solidFill>
                <a:latin typeface="Open Sans" panose="020B0606030504020204" pitchFamily="34" charset="0"/>
              </a:rPr>
              <a:t>Enable DHCP on Router R1</a:t>
            </a:r>
          </a:p>
        </p:txBody>
      </p:sp>
      <p:graphicFrame>
        <p:nvGraphicFramePr>
          <p:cNvPr id="4" name="Table 4">
            <a:extLst>
              <a:ext uri="{FF2B5EF4-FFF2-40B4-BE49-F238E27FC236}">
                <a16:creationId xmlns:a16="http://schemas.microsoft.com/office/drawing/2014/main" xmlns="" id="{BBC077DB-9B94-0301-1A41-6A4A84FA6B70}"/>
              </a:ext>
            </a:extLst>
          </p:cNvPr>
          <p:cNvGraphicFramePr>
            <a:graphicFrameLocks noGrp="1"/>
          </p:cNvGraphicFramePr>
          <p:nvPr>
            <p:ph idx="1"/>
            <p:extLst/>
          </p:nvPr>
        </p:nvGraphicFramePr>
        <p:xfrm>
          <a:off x="838200" y="2149181"/>
          <a:ext cx="7489875" cy="3505200"/>
        </p:xfrm>
        <a:graphic>
          <a:graphicData uri="http://schemas.openxmlformats.org/drawingml/2006/table">
            <a:tbl>
              <a:tblPr firstRow="1" bandRow="1">
                <a:tableStyleId>{5C22544A-7EE6-4342-B048-85BDC9FD1C3A}</a:tableStyleId>
              </a:tblPr>
              <a:tblGrid>
                <a:gridCol w="7489875">
                  <a:extLst>
                    <a:ext uri="{9D8B030D-6E8A-4147-A177-3AD203B41FA5}">
                      <a16:colId xmlns:a16="http://schemas.microsoft.com/office/drawing/2014/main" xmlns="" val="718423803"/>
                    </a:ext>
                  </a:extLst>
                </a:gridCol>
              </a:tblGrid>
              <a:tr h="2633833">
                <a:tc>
                  <a:txBody>
                    <a:bodyPr/>
                    <a:lstStyle/>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R1 (config)# interface f3/0</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R1 (config-if)# no shutdown</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R1 (config-if)# </a:t>
                      </a:r>
                      <a:r>
                        <a:rPr lang="en-US" sz="1400" dirty="0" err="1">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ip</a:t>
                      </a: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address 192.168.10.1 255.255.255.0 </a:t>
                      </a: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R1(config)#ip </a:t>
                      </a:r>
                      <a:r>
                        <a:rPr lang="en-US" sz="1400" dirty="0" err="1">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dhcp</a:t>
                      </a: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pool inside</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R1(</a:t>
                      </a:r>
                      <a:r>
                        <a:rPr lang="en-US" sz="1400" dirty="0" err="1">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dhcp</a:t>
                      </a: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-config)#network 192.168.10.0 255.255.255.0</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R1(</a:t>
                      </a:r>
                      <a:r>
                        <a:rPr lang="en-US" sz="1400" dirty="0" err="1">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dhcp</a:t>
                      </a: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-config)#default-router 192.168.10.1</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R1(</a:t>
                      </a:r>
                      <a:r>
                        <a:rPr lang="en-US" sz="1400" dirty="0" err="1">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dhcp</a:t>
                      </a: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-config)#domain-name learncisco.net</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R1(</a:t>
                      </a:r>
                      <a:r>
                        <a:rPr lang="en-US" sz="1400" dirty="0" err="1">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dhcp</a:t>
                      </a: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-config)#dns-server 192.168.10.89 192.168.10.90</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R1 (config)# interface f1/1</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R1 (config-if)# no shutdown</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R1 (config-if)# </a:t>
                      </a:r>
                      <a:r>
                        <a:rPr lang="en-US" sz="1400" dirty="0" err="1">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ip</a:t>
                      </a: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address 192.168.1.1 255.255.255.252 </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chemeClr val="bg1"/>
                          </a:solidFill>
                          <a:effectLst/>
                          <a:latin typeface="Courier New" panose="02070309020205020404" pitchFamily="49" charset="0"/>
                          <a:ea typeface="Times New Roman" panose="02020603050405020304" pitchFamily="18" charset="0"/>
                          <a:cs typeface="Arial" panose="020B0604020202020204" pitchFamily="34" charset="0"/>
                        </a:rPr>
                        <a:t> </a:t>
                      </a:r>
                      <a:endParaRPr lang="en-US" sz="20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tx1"/>
                    </a:solidFill>
                  </a:tcPr>
                </a:tc>
                <a:extLst>
                  <a:ext uri="{0D108BD9-81ED-4DB2-BD59-A6C34878D82A}">
                    <a16:rowId xmlns:a16="http://schemas.microsoft.com/office/drawing/2014/main" xmlns="" val="4159764036"/>
                  </a:ext>
                </a:extLst>
              </a:tr>
            </a:tbl>
          </a:graphicData>
        </a:graphic>
      </p:graphicFrame>
    </p:spTree>
    <p:extLst>
      <p:ext uri="{BB962C8B-B14F-4D97-AF65-F5344CB8AC3E}">
        <p14:creationId xmlns:p14="http://schemas.microsoft.com/office/powerpoint/2010/main" val="2329941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87642"/>
            <a:ext cx="11633982" cy="1325563"/>
          </a:xfrm>
        </p:spPr>
        <p:txBody>
          <a:bodyPr>
            <a:normAutofit fontScale="90000"/>
          </a:bodyPr>
          <a:lstStyle/>
          <a:p>
            <a:pPr algn="ctr"/>
            <a:r>
              <a:rPr lang="en-US" sz="3900" b="1" dirty="0">
                <a:solidFill>
                  <a:srgbClr val="222222"/>
                </a:solidFill>
                <a:latin typeface="Open Sans" panose="020B0606030504020204" pitchFamily="34" charset="0"/>
              </a:rPr>
              <a:t>VPN (</a:t>
            </a:r>
            <a:r>
              <a:rPr lang="en-US" sz="3900" b="1" u="sng" dirty="0">
                <a:solidFill>
                  <a:srgbClr val="FF0000"/>
                </a:solidFill>
                <a:latin typeface="Open Sans" panose="020B0606030504020204" pitchFamily="34" charset="0"/>
              </a:rPr>
              <a:t>V</a:t>
            </a:r>
            <a:r>
              <a:rPr lang="en-US" sz="3900" b="1" dirty="0">
                <a:solidFill>
                  <a:srgbClr val="222222"/>
                </a:solidFill>
                <a:latin typeface="Open Sans" panose="020B0606030504020204" pitchFamily="34" charset="0"/>
              </a:rPr>
              <a:t>irtual </a:t>
            </a:r>
            <a:r>
              <a:rPr lang="en-US" sz="3900" b="1" u="sng" dirty="0">
                <a:solidFill>
                  <a:srgbClr val="FF0000"/>
                </a:solidFill>
                <a:latin typeface="Open Sans" panose="020B0606030504020204" pitchFamily="34" charset="0"/>
              </a:rPr>
              <a:t>P</a:t>
            </a:r>
            <a:r>
              <a:rPr lang="en-US" sz="3900" b="1" dirty="0">
                <a:solidFill>
                  <a:srgbClr val="222222"/>
                </a:solidFill>
                <a:latin typeface="Open Sans" panose="020B0606030504020204" pitchFamily="34" charset="0"/>
              </a:rPr>
              <a:t>rivate </a:t>
            </a:r>
            <a:r>
              <a:rPr lang="en-US" sz="3900" b="1" u="sng" dirty="0">
                <a:solidFill>
                  <a:srgbClr val="FF0000"/>
                </a:solidFill>
                <a:latin typeface="Open Sans" panose="020B0606030504020204" pitchFamily="34" charset="0"/>
              </a:rPr>
              <a:t>N</a:t>
            </a:r>
            <a:r>
              <a:rPr lang="en-US" sz="3900" b="1" dirty="0">
                <a:solidFill>
                  <a:srgbClr val="222222"/>
                </a:solidFill>
                <a:latin typeface="Open Sans" panose="020B0606030504020204" pitchFamily="34" charset="0"/>
              </a:rPr>
              <a:t>etwork)</a:t>
            </a:r>
            <a:br>
              <a:rPr lang="en-US" sz="3900" b="1" dirty="0">
                <a:solidFill>
                  <a:srgbClr val="222222"/>
                </a:solidFill>
                <a:latin typeface="Open Sans" panose="020B0606030504020204" pitchFamily="34" charset="0"/>
              </a:rPr>
            </a:br>
            <a:r>
              <a:rPr lang="en-US" sz="3900" b="1" dirty="0">
                <a:solidFill>
                  <a:srgbClr val="222222"/>
                </a:solidFill>
                <a:latin typeface="Open Sans" panose="020B0606030504020204" pitchFamily="34" charset="0"/>
              </a:rPr>
              <a:t/>
            </a:r>
            <a:br>
              <a:rPr lang="en-US" sz="3900" b="1" dirty="0">
                <a:solidFill>
                  <a:srgbClr val="222222"/>
                </a:solidFill>
                <a:latin typeface="Open Sans" panose="020B0606030504020204" pitchFamily="34" charset="0"/>
              </a:rPr>
            </a:br>
            <a:r>
              <a:rPr lang="en-US" sz="3900" b="1" i="0" dirty="0">
                <a:solidFill>
                  <a:srgbClr val="222222"/>
                </a:solidFill>
                <a:effectLst/>
                <a:latin typeface="Open Sans" panose="020B0606030504020204" pitchFamily="34" charset="0"/>
              </a:rPr>
              <a:t>Scenario – How to Configure </a:t>
            </a:r>
            <a:r>
              <a:rPr lang="en-US" sz="3900" b="1" i="0" dirty="0" err="1">
                <a:solidFill>
                  <a:srgbClr val="222222"/>
                </a:solidFill>
                <a:effectLst/>
                <a:latin typeface="Open Sans" panose="020B0606030504020204" pitchFamily="34" charset="0"/>
              </a:rPr>
              <a:t>IPSec</a:t>
            </a:r>
            <a:r>
              <a:rPr lang="en-US" sz="3900" b="1" i="0" dirty="0">
                <a:solidFill>
                  <a:srgbClr val="222222"/>
                </a:solidFill>
                <a:effectLst/>
                <a:latin typeface="Open Sans" panose="020B0606030504020204" pitchFamily="34" charset="0"/>
              </a:rPr>
              <a:t> VPN between Cisco Routers</a:t>
            </a:r>
            <a:r>
              <a:rPr lang="en-US" b="1" i="0" dirty="0">
                <a:solidFill>
                  <a:srgbClr val="222222"/>
                </a:solidFill>
                <a:effectLst/>
                <a:latin typeface="Open Sans" panose="020B0606030504020204" pitchFamily="34" charset="0"/>
              </a:rPr>
              <a:t/>
            </a:r>
            <a:br>
              <a:rPr lang="en-US" b="1" i="0" dirty="0">
                <a:solidFill>
                  <a:srgbClr val="222222"/>
                </a:solidFill>
                <a:effectLst/>
                <a:latin typeface="Open Sans" panose="020B0606030504020204" pitchFamily="34" charset="0"/>
              </a:rPr>
            </a:br>
            <a:endParaRPr lang="en-US" dirty="0"/>
          </a:p>
        </p:txBody>
      </p:sp>
      <p:pic>
        <p:nvPicPr>
          <p:cNvPr id="6" name="Picture 5">
            <a:extLst>
              <a:ext uri="{FF2B5EF4-FFF2-40B4-BE49-F238E27FC236}">
                <a16:creationId xmlns:a16="http://schemas.microsoft.com/office/drawing/2014/main" xmlns="" id="{1ABD5419-3E5B-0129-EA50-771F57B37122}"/>
              </a:ext>
            </a:extLst>
          </p:cNvPr>
          <p:cNvPicPr>
            <a:picLocks noChangeAspect="1"/>
          </p:cNvPicPr>
          <p:nvPr/>
        </p:nvPicPr>
        <p:blipFill>
          <a:blip r:embed="rId2"/>
          <a:stretch>
            <a:fillRect/>
          </a:stretch>
        </p:blipFill>
        <p:spPr>
          <a:xfrm>
            <a:off x="2686050" y="1913205"/>
            <a:ext cx="6819900" cy="4800515"/>
          </a:xfrm>
          <a:prstGeom prst="rect">
            <a:avLst/>
          </a:prstGeom>
        </p:spPr>
      </p:pic>
    </p:spTree>
    <p:extLst>
      <p:ext uri="{BB962C8B-B14F-4D97-AF65-F5344CB8AC3E}">
        <p14:creationId xmlns:p14="http://schemas.microsoft.com/office/powerpoint/2010/main" val="273424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0" dirty="0">
                <a:solidFill>
                  <a:srgbClr val="222222"/>
                </a:solidFill>
                <a:effectLst/>
                <a:latin typeface="Open Sans" panose="020B0606030504020204" pitchFamily="34" charset="0"/>
              </a:rPr>
              <a:t>Requirements for </a:t>
            </a:r>
            <a:r>
              <a:rPr lang="en-US" sz="3600" b="1" i="0" dirty="0" err="1">
                <a:solidFill>
                  <a:srgbClr val="222222"/>
                </a:solidFill>
                <a:effectLst/>
                <a:latin typeface="Open Sans" panose="020B0606030504020204" pitchFamily="34" charset="0"/>
              </a:rPr>
              <a:t>IPSec</a:t>
            </a:r>
            <a:r>
              <a:rPr lang="en-US" sz="3600" b="1" i="0" dirty="0">
                <a:solidFill>
                  <a:srgbClr val="222222"/>
                </a:solidFill>
                <a:effectLst/>
                <a:latin typeface="Open Sans" panose="020B0606030504020204" pitchFamily="34" charset="0"/>
              </a:rPr>
              <a:t> VPN</a:t>
            </a:r>
            <a:endParaRPr lang="en-US" sz="3600" dirty="0"/>
          </a:p>
        </p:txBody>
      </p:sp>
      <p:sp>
        <p:nvSpPr>
          <p:cNvPr id="3" name="Content Placeholder 2"/>
          <p:cNvSpPr>
            <a:spLocks noGrp="1"/>
          </p:cNvSpPr>
          <p:nvPr>
            <p:ph idx="1"/>
          </p:nvPr>
        </p:nvSpPr>
        <p:spPr>
          <a:xfrm>
            <a:off x="402101" y="1895964"/>
            <a:ext cx="10515600" cy="4351338"/>
          </a:xfrm>
        </p:spPr>
        <p:txBody>
          <a:bodyPr/>
          <a:lstStyle/>
          <a:p>
            <a:pPr algn="l" fontAlgn="base">
              <a:lnSpc>
                <a:spcPct val="150000"/>
              </a:lnSpc>
              <a:buFont typeface="Arial" panose="020B0604020202020204" pitchFamily="34" charset="0"/>
              <a:buChar char="•"/>
            </a:pPr>
            <a:r>
              <a:rPr lang="en-US" b="1" i="0" dirty="0">
                <a:solidFill>
                  <a:srgbClr val="414141"/>
                </a:solidFill>
                <a:effectLst/>
                <a:latin typeface="Open Sans" panose="020B0606030504020204" pitchFamily="34" charset="0"/>
              </a:rPr>
              <a:t>Static </a:t>
            </a:r>
            <a:r>
              <a:rPr lang="en-US" b="1" i="0" dirty="0" err="1">
                <a:solidFill>
                  <a:srgbClr val="414141"/>
                </a:solidFill>
                <a:effectLst/>
                <a:latin typeface="Open Sans" panose="020B0606030504020204" pitchFamily="34" charset="0"/>
              </a:rPr>
              <a:t>Routeable</a:t>
            </a:r>
            <a:r>
              <a:rPr lang="en-US" b="1" i="0" dirty="0">
                <a:solidFill>
                  <a:srgbClr val="414141"/>
                </a:solidFill>
                <a:effectLst/>
                <a:latin typeface="Open Sans" panose="020B0606030504020204" pitchFamily="34" charset="0"/>
              </a:rPr>
              <a:t> IP address</a:t>
            </a:r>
          </a:p>
          <a:p>
            <a:pPr algn="l" fontAlgn="base">
              <a:lnSpc>
                <a:spcPct val="150000"/>
              </a:lnSpc>
              <a:buFont typeface="Arial" panose="020B0604020202020204" pitchFamily="34" charset="0"/>
              <a:buChar char="•"/>
            </a:pPr>
            <a:r>
              <a:rPr lang="en-US" b="1" i="0" dirty="0">
                <a:solidFill>
                  <a:srgbClr val="414141"/>
                </a:solidFill>
                <a:effectLst/>
                <a:latin typeface="Open Sans" panose="020B0606030504020204" pitchFamily="34" charset="0"/>
              </a:rPr>
              <a:t>Phase 1 configuration</a:t>
            </a:r>
          </a:p>
          <a:p>
            <a:pPr algn="l" fontAlgn="base">
              <a:lnSpc>
                <a:spcPct val="150000"/>
              </a:lnSpc>
              <a:buFont typeface="Arial" panose="020B0604020202020204" pitchFamily="34" charset="0"/>
              <a:buChar char="•"/>
            </a:pPr>
            <a:r>
              <a:rPr lang="en-US" b="1" i="0" dirty="0">
                <a:solidFill>
                  <a:srgbClr val="414141"/>
                </a:solidFill>
                <a:effectLst/>
                <a:latin typeface="Open Sans" panose="020B0606030504020204" pitchFamily="34" charset="0"/>
              </a:rPr>
              <a:t>Phase 2 configuration</a:t>
            </a:r>
          </a:p>
          <a:p>
            <a:pPr algn="l" fontAlgn="base">
              <a:lnSpc>
                <a:spcPct val="150000"/>
              </a:lnSpc>
              <a:buFont typeface="Arial" panose="020B0604020202020204" pitchFamily="34" charset="0"/>
              <a:buChar char="•"/>
            </a:pPr>
            <a:r>
              <a:rPr lang="en-US" b="1" i="0" dirty="0">
                <a:solidFill>
                  <a:srgbClr val="414141"/>
                </a:solidFill>
                <a:effectLst/>
                <a:latin typeface="Open Sans" panose="020B0606030504020204" pitchFamily="34" charset="0"/>
              </a:rPr>
              <a:t>Pre-Shared Key</a:t>
            </a:r>
          </a:p>
          <a:p>
            <a:pPr algn="l" fontAlgn="base">
              <a:lnSpc>
                <a:spcPct val="150000"/>
              </a:lnSpc>
              <a:buFont typeface="Arial" panose="020B0604020202020204" pitchFamily="34" charset="0"/>
              <a:buChar char="•"/>
            </a:pPr>
            <a:r>
              <a:rPr lang="en-US" b="1" i="0" dirty="0">
                <a:solidFill>
                  <a:srgbClr val="414141"/>
                </a:solidFill>
                <a:effectLst/>
                <a:latin typeface="Open Sans" panose="020B0606030504020204" pitchFamily="34" charset="0"/>
              </a:rPr>
              <a:t>Crypto Map and ACL Configuration</a:t>
            </a:r>
          </a:p>
          <a:p>
            <a:endParaRPr lang="en-US" dirty="0"/>
          </a:p>
        </p:txBody>
      </p:sp>
      <p:pic>
        <p:nvPicPr>
          <p:cNvPr id="4" name="Picture 3"/>
          <p:cNvPicPr/>
          <p:nvPr/>
        </p:nvPicPr>
        <p:blipFill>
          <a:blip r:embed="rId2"/>
          <a:stretch>
            <a:fillRect/>
          </a:stretch>
        </p:blipFill>
        <p:spPr>
          <a:xfrm>
            <a:off x="5279572" y="2954565"/>
            <a:ext cx="5943600" cy="927100"/>
          </a:xfrm>
          <a:prstGeom prst="rect">
            <a:avLst/>
          </a:prstGeom>
        </p:spPr>
      </p:pic>
    </p:spTree>
    <p:extLst>
      <p:ext uri="{BB962C8B-B14F-4D97-AF65-F5344CB8AC3E}">
        <p14:creationId xmlns:p14="http://schemas.microsoft.com/office/powerpoint/2010/main" val="2638416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D2F3BA-874D-9AC7-3E23-CD14390B657B}"/>
              </a:ext>
            </a:extLst>
          </p:cNvPr>
          <p:cNvSpPr>
            <a:spLocks noGrp="1"/>
          </p:cNvSpPr>
          <p:nvPr>
            <p:ph type="title"/>
          </p:nvPr>
        </p:nvSpPr>
        <p:spPr>
          <a:xfrm>
            <a:off x="342314" y="365125"/>
            <a:ext cx="11011486" cy="1325563"/>
          </a:xfrm>
        </p:spPr>
        <p:txBody>
          <a:bodyPr>
            <a:noAutofit/>
          </a:bodyPr>
          <a:lstStyle/>
          <a:p>
            <a:pPr fontAlgn="base"/>
            <a:r>
              <a:rPr lang="en-US" sz="3200" b="1" i="0" dirty="0">
                <a:solidFill>
                  <a:srgbClr val="222222"/>
                </a:solidFill>
                <a:effectLst/>
                <a:latin typeface="Open Sans" panose="020B0606030504020204" pitchFamily="34" charset="0"/>
              </a:rPr>
              <a:t>Configuring the Phase 1 on the Cisco Router R1 &lt;&gt; R2</a:t>
            </a:r>
            <a:br>
              <a:rPr lang="en-US" sz="3200" b="1" i="0" dirty="0">
                <a:solidFill>
                  <a:srgbClr val="222222"/>
                </a:solidFill>
                <a:effectLst/>
                <a:latin typeface="Open Sans" panose="020B0606030504020204" pitchFamily="34" charset="0"/>
              </a:rPr>
            </a:br>
            <a:endParaRPr lang="en-US" sz="3200" dirty="0"/>
          </a:p>
        </p:txBody>
      </p:sp>
      <p:sp>
        <p:nvSpPr>
          <p:cNvPr id="3" name="Content Placeholder 2">
            <a:extLst>
              <a:ext uri="{FF2B5EF4-FFF2-40B4-BE49-F238E27FC236}">
                <a16:creationId xmlns:a16="http://schemas.microsoft.com/office/drawing/2014/main" xmlns="" id="{4718732D-F381-B29D-84D2-681FA745C657}"/>
              </a:ext>
            </a:extLst>
          </p:cNvPr>
          <p:cNvSpPr>
            <a:spLocks noGrp="1"/>
          </p:cNvSpPr>
          <p:nvPr>
            <p:ph idx="1"/>
          </p:nvPr>
        </p:nvSpPr>
        <p:spPr>
          <a:xfrm>
            <a:off x="219222" y="1690688"/>
            <a:ext cx="10515600" cy="4351338"/>
          </a:xfrm>
        </p:spPr>
        <p:txBody>
          <a:bodyPr/>
          <a:lstStyle/>
          <a:p>
            <a:pPr algn="l" fontAlgn="base">
              <a:buFont typeface="Arial" panose="020B0604020202020204" pitchFamily="34" charset="0"/>
              <a:buChar char="•"/>
            </a:pPr>
            <a:r>
              <a:rPr lang="en-US" sz="2000" b="1" u="sng" dirty="0">
                <a:solidFill>
                  <a:srgbClr val="414141"/>
                </a:solidFill>
                <a:latin typeface="Open Sans" panose="020B0606030504020204" pitchFamily="34" charset="0"/>
              </a:rPr>
              <a:t>Encryption: </a:t>
            </a:r>
            <a:r>
              <a:rPr lang="en-US" sz="2000" b="0" i="0" dirty="0">
                <a:solidFill>
                  <a:srgbClr val="414141"/>
                </a:solidFill>
                <a:effectLst/>
                <a:latin typeface="Open Sans" panose="020B0606030504020204" pitchFamily="34" charset="0"/>
              </a:rPr>
              <a:t>3des (It is used to encrypt the Phase1 traffic).</a:t>
            </a:r>
          </a:p>
          <a:p>
            <a:pPr algn="l" fontAlgn="base">
              <a:buFont typeface="Arial" panose="020B0604020202020204" pitchFamily="34" charset="0"/>
              <a:buChar char="•"/>
            </a:pPr>
            <a:r>
              <a:rPr lang="en-US" sz="2000" b="1" i="0" u="sng" dirty="0">
                <a:solidFill>
                  <a:srgbClr val="414141"/>
                </a:solidFill>
                <a:effectLst/>
                <a:latin typeface="Open Sans" panose="020B0606030504020204" pitchFamily="34" charset="0"/>
              </a:rPr>
              <a:t>Hash: </a:t>
            </a:r>
            <a:r>
              <a:rPr lang="en-US" sz="2000" b="0" i="0" dirty="0">
                <a:solidFill>
                  <a:srgbClr val="414141"/>
                </a:solidFill>
                <a:effectLst/>
                <a:latin typeface="Open Sans" panose="020B0606030504020204" pitchFamily="34" charset="0"/>
              </a:rPr>
              <a:t>md5 ( md5 is a hashing algorithm. It authenticates our data using Hash)</a:t>
            </a:r>
          </a:p>
          <a:p>
            <a:pPr algn="l" fontAlgn="base">
              <a:buFont typeface="Arial" panose="020B0604020202020204" pitchFamily="34" charset="0"/>
              <a:buChar char="•"/>
            </a:pPr>
            <a:r>
              <a:rPr lang="en-US" sz="2000" b="1" u="sng" dirty="0">
                <a:solidFill>
                  <a:srgbClr val="414141"/>
                </a:solidFill>
                <a:latin typeface="Open Sans" panose="020B0606030504020204" pitchFamily="34" charset="0"/>
              </a:rPr>
              <a:t>Group: </a:t>
            </a:r>
            <a:r>
              <a:rPr lang="en-US" sz="2000" b="0" i="0" dirty="0">
                <a:solidFill>
                  <a:srgbClr val="414141"/>
                </a:solidFill>
                <a:effectLst/>
                <a:latin typeface="Open Sans" panose="020B0606030504020204" pitchFamily="34" charset="0"/>
              </a:rPr>
              <a:t>2 (Diffie Hellman Group 2)</a:t>
            </a:r>
          </a:p>
          <a:p>
            <a:pPr algn="l" fontAlgn="base">
              <a:buFont typeface="Arial" panose="020B0604020202020204" pitchFamily="34" charset="0"/>
              <a:buChar char="•"/>
            </a:pPr>
            <a:r>
              <a:rPr lang="en-US" sz="2000" b="1" u="sng" dirty="0">
                <a:solidFill>
                  <a:srgbClr val="414141"/>
                </a:solidFill>
                <a:latin typeface="Open Sans" panose="020B0606030504020204" pitchFamily="34" charset="0"/>
              </a:rPr>
              <a:t>Authentication: </a:t>
            </a:r>
            <a:r>
              <a:rPr lang="en-US" sz="2000" b="0" i="0" dirty="0">
                <a:solidFill>
                  <a:srgbClr val="414141"/>
                </a:solidFill>
                <a:effectLst/>
                <a:latin typeface="Open Sans" panose="020B0606030504020204" pitchFamily="34" charset="0"/>
              </a:rPr>
              <a:t>In this example, we are using the pre-shared key as authentication)</a:t>
            </a:r>
          </a:p>
          <a:p>
            <a:pPr algn="l" fontAlgn="base">
              <a:buFont typeface="Arial" panose="020B0604020202020204" pitchFamily="34" charset="0"/>
              <a:buChar char="•"/>
            </a:pPr>
            <a:r>
              <a:rPr lang="en-US" sz="2000" b="1" u="sng" dirty="0">
                <a:solidFill>
                  <a:srgbClr val="414141"/>
                </a:solidFill>
                <a:latin typeface="Open Sans" panose="020B0606030504020204" pitchFamily="34" charset="0"/>
              </a:rPr>
              <a:t>Lifetime: </a:t>
            </a:r>
            <a:r>
              <a:rPr lang="en-US" sz="2000" b="0" i="0" dirty="0">
                <a:solidFill>
                  <a:srgbClr val="414141"/>
                </a:solidFill>
                <a:effectLst/>
                <a:latin typeface="Open Sans" panose="020B0606030504020204" pitchFamily="34" charset="0"/>
              </a:rPr>
              <a:t>86400 ( Default lifetime for the Phase1)</a:t>
            </a:r>
          </a:p>
          <a:p>
            <a:pPr fontAlgn="base"/>
            <a:endParaRPr lang="en-US" sz="2000" dirty="0">
              <a:solidFill>
                <a:srgbClr val="414141"/>
              </a:solidFill>
              <a:latin typeface="Open Sans" panose="020B0606030504020204" pitchFamily="34" charset="0"/>
            </a:endParaRPr>
          </a:p>
          <a:p>
            <a:endParaRPr lang="en-US" dirty="0"/>
          </a:p>
        </p:txBody>
      </p:sp>
      <p:pic>
        <p:nvPicPr>
          <p:cNvPr id="5" name="Picture 4">
            <a:extLst>
              <a:ext uri="{FF2B5EF4-FFF2-40B4-BE49-F238E27FC236}">
                <a16:creationId xmlns:a16="http://schemas.microsoft.com/office/drawing/2014/main" xmlns="" id="{B692522C-7BD5-1B32-783B-4AEAF259BDFB}"/>
              </a:ext>
            </a:extLst>
          </p:cNvPr>
          <p:cNvPicPr>
            <a:picLocks noChangeAspect="1"/>
          </p:cNvPicPr>
          <p:nvPr/>
        </p:nvPicPr>
        <p:blipFill>
          <a:blip r:embed="rId2"/>
          <a:stretch>
            <a:fillRect/>
          </a:stretch>
        </p:blipFill>
        <p:spPr>
          <a:xfrm>
            <a:off x="342314" y="3866357"/>
            <a:ext cx="5375764" cy="2543175"/>
          </a:xfrm>
          <a:prstGeom prst="rect">
            <a:avLst/>
          </a:prstGeom>
        </p:spPr>
      </p:pic>
      <p:pic>
        <p:nvPicPr>
          <p:cNvPr id="9" name="Picture 8">
            <a:extLst>
              <a:ext uri="{FF2B5EF4-FFF2-40B4-BE49-F238E27FC236}">
                <a16:creationId xmlns:a16="http://schemas.microsoft.com/office/drawing/2014/main" xmlns="" id="{01FCB710-6B24-7072-21DB-A573528B5EA7}"/>
              </a:ext>
            </a:extLst>
          </p:cNvPr>
          <p:cNvPicPr>
            <a:picLocks noChangeAspect="1"/>
          </p:cNvPicPr>
          <p:nvPr/>
        </p:nvPicPr>
        <p:blipFill>
          <a:blip r:embed="rId3"/>
          <a:stretch>
            <a:fillRect/>
          </a:stretch>
        </p:blipFill>
        <p:spPr>
          <a:xfrm>
            <a:off x="6096000" y="3890169"/>
            <a:ext cx="5753686" cy="2495550"/>
          </a:xfrm>
          <a:prstGeom prst="rect">
            <a:avLst/>
          </a:prstGeom>
        </p:spPr>
      </p:pic>
    </p:spTree>
    <p:extLst>
      <p:ext uri="{BB962C8B-B14F-4D97-AF65-F5344CB8AC3E}">
        <p14:creationId xmlns:p14="http://schemas.microsoft.com/office/powerpoint/2010/main" val="667782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D2F3BA-874D-9AC7-3E23-CD14390B657B}"/>
              </a:ext>
            </a:extLst>
          </p:cNvPr>
          <p:cNvSpPr>
            <a:spLocks noGrp="1"/>
          </p:cNvSpPr>
          <p:nvPr>
            <p:ph type="title"/>
          </p:nvPr>
        </p:nvSpPr>
        <p:spPr>
          <a:xfrm>
            <a:off x="219223" y="365125"/>
            <a:ext cx="11134578" cy="1325563"/>
          </a:xfrm>
        </p:spPr>
        <p:txBody>
          <a:bodyPr>
            <a:noAutofit/>
          </a:bodyPr>
          <a:lstStyle/>
          <a:p>
            <a:pPr fontAlgn="base"/>
            <a:r>
              <a:rPr lang="en-US" sz="3200" b="1" i="0" dirty="0">
                <a:solidFill>
                  <a:srgbClr val="222222"/>
                </a:solidFill>
                <a:effectLst/>
                <a:latin typeface="Open Sans" panose="020B0606030504020204" pitchFamily="34" charset="0"/>
              </a:rPr>
              <a:t>Configuring the Phase 1 on the Cisco Router R1 &lt;&gt; R2</a:t>
            </a:r>
            <a:br>
              <a:rPr lang="en-US" sz="3200" b="1" i="0" dirty="0">
                <a:solidFill>
                  <a:srgbClr val="222222"/>
                </a:solidFill>
                <a:effectLst/>
                <a:latin typeface="Open Sans" panose="020B0606030504020204" pitchFamily="34" charset="0"/>
              </a:rPr>
            </a:br>
            <a:endParaRPr lang="en-US" sz="3200" dirty="0"/>
          </a:p>
        </p:txBody>
      </p:sp>
      <p:sp>
        <p:nvSpPr>
          <p:cNvPr id="3" name="Content Placeholder 2">
            <a:extLst>
              <a:ext uri="{FF2B5EF4-FFF2-40B4-BE49-F238E27FC236}">
                <a16:creationId xmlns:a16="http://schemas.microsoft.com/office/drawing/2014/main" xmlns="" id="{4718732D-F381-B29D-84D2-681FA745C657}"/>
              </a:ext>
            </a:extLst>
          </p:cNvPr>
          <p:cNvSpPr>
            <a:spLocks noGrp="1"/>
          </p:cNvSpPr>
          <p:nvPr>
            <p:ph idx="1"/>
          </p:nvPr>
        </p:nvSpPr>
        <p:spPr>
          <a:xfrm>
            <a:off x="219222" y="1690688"/>
            <a:ext cx="5323449" cy="4351338"/>
          </a:xfrm>
        </p:spPr>
        <p:txBody>
          <a:bodyPr/>
          <a:lstStyle/>
          <a:p>
            <a:pPr algn="l" fontAlgn="base">
              <a:buFont typeface="Arial" panose="020B0604020202020204" pitchFamily="34" charset="0"/>
              <a:buChar char="•"/>
            </a:pPr>
            <a:endParaRPr lang="en-US" sz="2000" dirty="0">
              <a:solidFill>
                <a:srgbClr val="414141"/>
              </a:solidFill>
              <a:latin typeface="Open Sans" panose="020B0606030504020204" pitchFamily="34" charset="0"/>
            </a:endParaRPr>
          </a:p>
          <a:p>
            <a:pPr fontAlgn="base"/>
            <a:r>
              <a:rPr lang="en-US" sz="2000" b="1" u="sng" dirty="0">
                <a:solidFill>
                  <a:srgbClr val="414141"/>
                </a:solidFill>
                <a:latin typeface="Open Sans" panose="020B0606030504020204" pitchFamily="34" charset="0"/>
              </a:rPr>
              <a:t>Pre-Shared Key: </a:t>
            </a:r>
            <a:r>
              <a:rPr lang="en-US" sz="2000" dirty="0">
                <a:solidFill>
                  <a:srgbClr val="414141"/>
                </a:solidFill>
                <a:latin typeface="Open Sans" panose="020B0606030504020204" pitchFamily="34" charset="0"/>
              </a:rPr>
              <a:t>Gns3Network</a:t>
            </a:r>
          </a:p>
          <a:p>
            <a:pPr fontAlgn="base"/>
            <a:r>
              <a:rPr lang="en-US" sz="2000" dirty="0">
                <a:solidFill>
                  <a:srgbClr val="414141"/>
                </a:solidFill>
                <a:latin typeface="Open Sans" panose="020B0606030504020204" pitchFamily="34" charset="0"/>
              </a:rPr>
              <a:t>Remote Site Router IP Address: 2.2.2.2</a:t>
            </a:r>
          </a:p>
          <a:p>
            <a:pPr fontAlgn="base"/>
            <a:endParaRPr lang="en-US" sz="2000" dirty="0">
              <a:solidFill>
                <a:srgbClr val="414141"/>
              </a:solidFill>
              <a:latin typeface="Open Sans" panose="020B0606030504020204" pitchFamily="34" charset="0"/>
            </a:endParaRPr>
          </a:p>
          <a:p>
            <a:endParaRPr lang="en-US" dirty="0"/>
          </a:p>
        </p:txBody>
      </p:sp>
      <p:pic>
        <p:nvPicPr>
          <p:cNvPr id="7" name="Picture 6">
            <a:extLst>
              <a:ext uri="{FF2B5EF4-FFF2-40B4-BE49-F238E27FC236}">
                <a16:creationId xmlns:a16="http://schemas.microsoft.com/office/drawing/2014/main" xmlns="" id="{71386B72-8D37-F825-5B34-293D50532383}"/>
              </a:ext>
            </a:extLst>
          </p:cNvPr>
          <p:cNvPicPr>
            <a:picLocks noChangeAspect="1"/>
          </p:cNvPicPr>
          <p:nvPr/>
        </p:nvPicPr>
        <p:blipFill>
          <a:blip r:embed="rId2"/>
          <a:stretch>
            <a:fillRect/>
          </a:stretch>
        </p:blipFill>
        <p:spPr>
          <a:xfrm>
            <a:off x="219222" y="3447257"/>
            <a:ext cx="5876778" cy="604238"/>
          </a:xfrm>
          <a:prstGeom prst="rect">
            <a:avLst/>
          </a:prstGeom>
        </p:spPr>
      </p:pic>
      <p:pic>
        <p:nvPicPr>
          <p:cNvPr id="6" name="Picture 5">
            <a:extLst>
              <a:ext uri="{FF2B5EF4-FFF2-40B4-BE49-F238E27FC236}">
                <a16:creationId xmlns:a16="http://schemas.microsoft.com/office/drawing/2014/main" xmlns="" id="{C3E9E64F-7FFC-9CC2-6802-7D84FFA34831}"/>
              </a:ext>
            </a:extLst>
          </p:cNvPr>
          <p:cNvPicPr>
            <a:picLocks noChangeAspect="1"/>
          </p:cNvPicPr>
          <p:nvPr/>
        </p:nvPicPr>
        <p:blipFill>
          <a:blip r:embed="rId3"/>
          <a:stretch>
            <a:fillRect/>
          </a:stretch>
        </p:blipFill>
        <p:spPr>
          <a:xfrm>
            <a:off x="6234186" y="3429000"/>
            <a:ext cx="5738592" cy="622495"/>
          </a:xfrm>
          <a:prstGeom prst="rect">
            <a:avLst/>
          </a:prstGeom>
        </p:spPr>
      </p:pic>
      <p:sp>
        <p:nvSpPr>
          <p:cNvPr id="8" name="Content Placeholder 2">
            <a:extLst>
              <a:ext uri="{FF2B5EF4-FFF2-40B4-BE49-F238E27FC236}">
                <a16:creationId xmlns:a16="http://schemas.microsoft.com/office/drawing/2014/main" xmlns="" id="{BADF5222-C35E-4061-FE94-8C42A5F4CC97}"/>
              </a:ext>
            </a:extLst>
          </p:cNvPr>
          <p:cNvSpPr txBox="1">
            <a:spLocks/>
          </p:cNvSpPr>
          <p:nvPr/>
        </p:nvSpPr>
        <p:spPr>
          <a:xfrm>
            <a:off x="6234186" y="1573707"/>
            <a:ext cx="53234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endParaRPr lang="en-US" sz="2000" dirty="0">
              <a:solidFill>
                <a:srgbClr val="414141"/>
              </a:solidFill>
              <a:latin typeface="Open Sans" panose="020B0606030504020204" pitchFamily="34" charset="0"/>
            </a:endParaRPr>
          </a:p>
          <a:p>
            <a:pPr fontAlgn="base"/>
            <a:r>
              <a:rPr lang="en-US" sz="2000" b="1" u="sng" dirty="0">
                <a:solidFill>
                  <a:srgbClr val="414141"/>
                </a:solidFill>
                <a:latin typeface="Open Sans" panose="020B0606030504020204" pitchFamily="34" charset="0"/>
              </a:rPr>
              <a:t>Pre-Shared Key: </a:t>
            </a:r>
            <a:r>
              <a:rPr lang="en-US" sz="2000" dirty="0">
                <a:solidFill>
                  <a:srgbClr val="414141"/>
                </a:solidFill>
                <a:latin typeface="Open Sans" panose="020B0606030504020204" pitchFamily="34" charset="0"/>
              </a:rPr>
              <a:t>Gns3Network</a:t>
            </a:r>
          </a:p>
          <a:p>
            <a:pPr fontAlgn="base"/>
            <a:r>
              <a:rPr lang="en-US" sz="2000" dirty="0">
                <a:solidFill>
                  <a:srgbClr val="414141"/>
                </a:solidFill>
                <a:latin typeface="Open Sans" panose="020B0606030504020204" pitchFamily="34" charset="0"/>
              </a:rPr>
              <a:t>Remote Site Router IP Address: 1.1.1.1</a:t>
            </a:r>
          </a:p>
          <a:p>
            <a:pPr fontAlgn="base"/>
            <a:endParaRPr lang="en-US" sz="2000" dirty="0">
              <a:solidFill>
                <a:srgbClr val="414141"/>
              </a:solidFill>
              <a:latin typeface="Open Sans" panose="020B0606030504020204" pitchFamily="34" charset="0"/>
            </a:endParaRPr>
          </a:p>
          <a:p>
            <a:endParaRPr lang="en-US" dirty="0"/>
          </a:p>
        </p:txBody>
      </p:sp>
      <p:pic>
        <p:nvPicPr>
          <p:cNvPr id="12" name="Picture 11">
            <a:extLst>
              <a:ext uri="{FF2B5EF4-FFF2-40B4-BE49-F238E27FC236}">
                <a16:creationId xmlns:a16="http://schemas.microsoft.com/office/drawing/2014/main" xmlns="" id="{23635BFC-9DEC-DE63-ED55-B9609DC1ACDA}"/>
              </a:ext>
            </a:extLst>
          </p:cNvPr>
          <p:cNvPicPr>
            <a:picLocks noChangeAspect="1"/>
          </p:cNvPicPr>
          <p:nvPr/>
        </p:nvPicPr>
        <p:blipFill>
          <a:blip r:embed="rId4"/>
          <a:stretch>
            <a:fillRect/>
          </a:stretch>
        </p:blipFill>
        <p:spPr>
          <a:xfrm>
            <a:off x="2505002" y="4346080"/>
            <a:ext cx="6905625" cy="1876425"/>
          </a:xfrm>
          <a:prstGeom prst="rect">
            <a:avLst/>
          </a:prstGeom>
        </p:spPr>
      </p:pic>
    </p:spTree>
    <p:extLst>
      <p:ext uri="{BB962C8B-B14F-4D97-AF65-F5344CB8AC3E}">
        <p14:creationId xmlns:p14="http://schemas.microsoft.com/office/powerpoint/2010/main" val="371272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F1E3F6-F667-4E8F-FB11-B4ECB5B512C8}"/>
              </a:ext>
            </a:extLst>
          </p:cNvPr>
          <p:cNvSpPr>
            <a:spLocks noGrp="1"/>
          </p:cNvSpPr>
          <p:nvPr>
            <p:ph type="title"/>
          </p:nvPr>
        </p:nvSpPr>
        <p:spPr/>
        <p:txBody>
          <a:bodyPr>
            <a:normAutofit fontScale="90000"/>
          </a:bodyPr>
          <a:lstStyle/>
          <a:p>
            <a:pPr fontAlgn="base"/>
            <a:r>
              <a:rPr lang="en-US" sz="3200" b="1" dirty="0">
                <a:solidFill>
                  <a:srgbClr val="222222"/>
                </a:solidFill>
                <a:latin typeface="Open Sans" panose="020B0606030504020204" pitchFamily="34" charset="0"/>
              </a:rPr>
              <a:t>Configuring the Phase 2 on the Cisco Router R1 &lt;&gt; R2</a:t>
            </a:r>
            <a:br>
              <a:rPr lang="en-US" sz="3200" b="1" dirty="0">
                <a:solidFill>
                  <a:srgbClr val="222222"/>
                </a:solidFill>
                <a:latin typeface="Open Sans" panose="020B0606030504020204" pitchFamily="34" charset="0"/>
              </a:rPr>
            </a:br>
            <a:endParaRPr lang="en-US" sz="3200" b="1" dirty="0">
              <a:solidFill>
                <a:srgbClr val="222222"/>
              </a:solidFill>
              <a:latin typeface="Open Sans" panose="020B0606030504020204" pitchFamily="34" charset="0"/>
            </a:endParaRPr>
          </a:p>
        </p:txBody>
      </p:sp>
      <p:sp>
        <p:nvSpPr>
          <p:cNvPr id="3" name="Content Placeholder 2">
            <a:extLst>
              <a:ext uri="{FF2B5EF4-FFF2-40B4-BE49-F238E27FC236}">
                <a16:creationId xmlns:a16="http://schemas.microsoft.com/office/drawing/2014/main" xmlns="" id="{20C3CC9B-DB5D-11BB-ED03-4DE253AE1BFB}"/>
              </a:ext>
            </a:extLst>
          </p:cNvPr>
          <p:cNvSpPr>
            <a:spLocks noGrp="1"/>
          </p:cNvSpPr>
          <p:nvPr>
            <p:ph idx="1"/>
          </p:nvPr>
        </p:nvSpPr>
        <p:spPr/>
        <p:txBody>
          <a:bodyPr/>
          <a:lstStyle/>
          <a:p>
            <a:pPr fontAlgn="base"/>
            <a:r>
              <a:rPr lang="en-US" sz="2000" b="1" u="sng" dirty="0" err="1">
                <a:solidFill>
                  <a:srgbClr val="414141"/>
                </a:solidFill>
                <a:latin typeface="Open Sans" panose="020B0606030504020204" pitchFamily="34" charset="0"/>
              </a:rPr>
              <a:t>IPSec</a:t>
            </a:r>
            <a:r>
              <a:rPr lang="en-US" sz="2000" b="1" u="sng" dirty="0">
                <a:solidFill>
                  <a:srgbClr val="414141"/>
                </a:solidFill>
                <a:latin typeface="Open Sans" panose="020B0606030504020204" pitchFamily="34" charset="0"/>
              </a:rPr>
              <a:t> Protocol: </a:t>
            </a:r>
            <a:r>
              <a:rPr lang="en-US" sz="2000" dirty="0">
                <a:solidFill>
                  <a:srgbClr val="414141"/>
                </a:solidFill>
                <a:latin typeface="Open Sans" panose="020B0606030504020204" pitchFamily="34" charset="0"/>
              </a:rPr>
              <a:t>ESP (Encapsulation Security Payload)</a:t>
            </a:r>
          </a:p>
          <a:p>
            <a:pPr fontAlgn="base"/>
            <a:r>
              <a:rPr lang="en-US" sz="2000" b="1" u="sng" dirty="0">
                <a:solidFill>
                  <a:srgbClr val="414141"/>
                </a:solidFill>
                <a:latin typeface="Open Sans" panose="020B0606030504020204" pitchFamily="34" charset="0"/>
              </a:rPr>
              <a:t>Encryption: </a:t>
            </a:r>
            <a:r>
              <a:rPr lang="en-US" sz="2000" dirty="0">
                <a:solidFill>
                  <a:srgbClr val="414141"/>
                </a:solidFill>
                <a:latin typeface="Open Sans" panose="020B0606030504020204" pitchFamily="34" charset="0"/>
              </a:rPr>
              <a:t>3DES</a:t>
            </a:r>
          </a:p>
          <a:p>
            <a:pPr fontAlgn="base"/>
            <a:r>
              <a:rPr lang="en-US" sz="2000" b="1" u="sng" dirty="0">
                <a:solidFill>
                  <a:srgbClr val="414141"/>
                </a:solidFill>
                <a:latin typeface="Open Sans" panose="020B0606030504020204" pitchFamily="34" charset="0"/>
              </a:rPr>
              <a:t>Hashing: </a:t>
            </a:r>
            <a:r>
              <a:rPr lang="en-US" sz="2000" dirty="0">
                <a:solidFill>
                  <a:srgbClr val="414141"/>
                </a:solidFill>
                <a:latin typeface="Open Sans" panose="020B0606030504020204" pitchFamily="34" charset="0"/>
              </a:rPr>
              <a:t>md5</a:t>
            </a:r>
          </a:p>
          <a:p>
            <a:endParaRPr lang="en-US" dirty="0"/>
          </a:p>
        </p:txBody>
      </p:sp>
      <p:pic>
        <p:nvPicPr>
          <p:cNvPr id="5" name="Picture 4">
            <a:extLst>
              <a:ext uri="{FF2B5EF4-FFF2-40B4-BE49-F238E27FC236}">
                <a16:creationId xmlns:a16="http://schemas.microsoft.com/office/drawing/2014/main" xmlns="" id="{A4CF8807-FEA9-06E6-DCA1-58597CE9282D}"/>
              </a:ext>
            </a:extLst>
          </p:cNvPr>
          <p:cNvPicPr>
            <a:picLocks noChangeAspect="1"/>
          </p:cNvPicPr>
          <p:nvPr/>
        </p:nvPicPr>
        <p:blipFill>
          <a:blip r:embed="rId2"/>
          <a:stretch>
            <a:fillRect/>
          </a:stretch>
        </p:blipFill>
        <p:spPr>
          <a:xfrm>
            <a:off x="3525567" y="2511523"/>
            <a:ext cx="8124657" cy="653708"/>
          </a:xfrm>
          <a:prstGeom prst="rect">
            <a:avLst/>
          </a:prstGeom>
        </p:spPr>
      </p:pic>
      <p:pic>
        <p:nvPicPr>
          <p:cNvPr id="7" name="Picture 6">
            <a:extLst>
              <a:ext uri="{FF2B5EF4-FFF2-40B4-BE49-F238E27FC236}">
                <a16:creationId xmlns:a16="http://schemas.microsoft.com/office/drawing/2014/main" xmlns="" id="{5B51F3C8-9793-7A2E-B91D-FED4A7B772D5}"/>
              </a:ext>
            </a:extLst>
          </p:cNvPr>
          <p:cNvPicPr>
            <a:picLocks noChangeAspect="1"/>
          </p:cNvPicPr>
          <p:nvPr/>
        </p:nvPicPr>
        <p:blipFill>
          <a:blip r:embed="rId3"/>
          <a:stretch>
            <a:fillRect/>
          </a:stretch>
        </p:blipFill>
        <p:spPr>
          <a:xfrm>
            <a:off x="3581400" y="3219450"/>
            <a:ext cx="8068824" cy="766616"/>
          </a:xfrm>
          <a:prstGeom prst="rect">
            <a:avLst/>
          </a:prstGeom>
        </p:spPr>
      </p:pic>
    </p:spTree>
    <p:extLst>
      <p:ext uri="{BB962C8B-B14F-4D97-AF65-F5344CB8AC3E}">
        <p14:creationId xmlns:p14="http://schemas.microsoft.com/office/powerpoint/2010/main" val="2723061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933" y="184704"/>
            <a:ext cx="4238661" cy="939360"/>
          </a:xfrm>
          <a:prstGeom prst="rect">
            <a:avLst/>
          </a:prstGeom>
        </p:spPr>
        <p:txBody>
          <a:bodyPr wrap="none">
            <a:spAutoFit/>
          </a:bodyPr>
          <a:lstStyle/>
          <a:p>
            <a:pPr marR="0" lvl="1">
              <a:lnSpc>
                <a:spcPct val="200000"/>
              </a:lnSpc>
              <a:spcBef>
                <a:spcPts val="1200"/>
              </a:spcBef>
              <a:spcAft>
                <a:spcPts val="0"/>
              </a:spcAft>
            </a:pPr>
            <a:r>
              <a:rPr lang="en-IN" sz="3200" b="1" kern="0" dirty="0">
                <a:solidFill>
                  <a:srgbClr val="000000"/>
                </a:solidFill>
                <a:latin typeface="Calibri Light" panose="020F0302020204030204" pitchFamily="34" charset="0"/>
                <a:ea typeface="Times New Roman" panose="02020603050405020304" pitchFamily="18" charset="0"/>
                <a:cs typeface="Times New Roman" panose="02020603050405020304" pitchFamily="18" charset="0"/>
              </a:rPr>
              <a:t>Devices configuration </a:t>
            </a:r>
            <a:endParaRPr lang="en-US" sz="3600" b="1" kern="0"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381000" y="1917337"/>
            <a:ext cx="6770914" cy="2774406"/>
          </a:xfrm>
          <a:prstGeom prst="rect">
            <a:avLst/>
          </a:prstGeom>
        </p:spPr>
      </p:pic>
      <p:sp>
        <p:nvSpPr>
          <p:cNvPr id="4" name="TextBox 3"/>
          <p:cNvSpPr txBox="1"/>
          <p:nvPr/>
        </p:nvSpPr>
        <p:spPr>
          <a:xfrm>
            <a:off x="7511142" y="3304540"/>
            <a:ext cx="2353208" cy="707886"/>
          </a:xfrm>
          <a:prstGeom prst="rect">
            <a:avLst/>
          </a:prstGeom>
          <a:noFill/>
        </p:spPr>
        <p:txBody>
          <a:bodyPr wrap="none" rtlCol="0">
            <a:spAutoFit/>
          </a:bodyPr>
          <a:lstStyle/>
          <a:p>
            <a:r>
              <a:rPr lang="en-IN" sz="4000" b="1" u="sng" dirty="0" smtClean="0"/>
              <a:t>IOT server</a:t>
            </a:r>
            <a:endParaRPr lang="en-US" sz="4000" b="1" dirty="0"/>
          </a:p>
        </p:txBody>
      </p:sp>
    </p:spTree>
    <p:extLst>
      <p:ext uri="{BB962C8B-B14F-4D97-AF65-F5344CB8AC3E}">
        <p14:creationId xmlns:p14="http://schemas.microsoft.com/office/powerpoint/2010/main" val="3529897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F02B12-5DC9-D277-EAEF-72393A9A07FD}"/>
              </a:ext>
            </a:extLst>
          </p:cNvPr>
          <p:cNvSpPr>
            <a:spLocks noGrp="1"/>
          </p:cNvSpPr>
          <p:nvPr>
            <p:ph type="title"/>
          </p:nvPr>
        </p:nvSpPr>
        <p:spPr/>
        <p:txBody>
          <a:bodyPr>
            <a:normAutofit fontScale="90000"/>
          </a:bodyPr>
          <a:lstStyle/>
          <a:p>
            <a:r>
              <a:rPr lang="en-US" sz="3600" b="1" dirty="0">
                <a:solidFill>
                  <a:srgbClr val="222222"/>
                </a:solidFill>
                <a:latin typeface="Open Sans" panose="020B0606030504020204" pitchFamily="34" charset="0"/>
              </a:rPr>
              <a:t>Configuring the Extended ACL and Crypto MAP</a:t>
            </a:r>
            <a:r>
              <a:rPr lang="en-US" b="1" i="0" dirty="0">
                <a:solidFill>
                  <a:srgbClr val="222222"/>
                </a:solidFill>
                <a:effectLst/>
                <a:latin typeface="Open Sans" panose="020B0606030504020204" pitchFamily="34" charset="0"/>
              </a:rPr>
              <a:t/>
            </a:r>
            <a:br>
              <a:rPr lang="en-US" b="1" i="0" dirty="0">
                <a:solidFill>
                  <a:srgbClr val="222222"/>
                </a:solidFill>
                <a:effectLst/>
                <a:latin typeface="Open Sans" panose="020B0606030504020204" pitchFamily="34" charset="0"/>
              </a:rPr>
            </a:br>
            <a:endParaRPr lang="en-US" dirty="0"/>
          </a:p>
        </p:txBody>
      </p:sp>
      <p:sp>
        <p:nvSpPr>
          <p:cNvPr id="3" name="Content Placeholder 2">
            <a:extLst>
              <a:ext uri="{FF2B5EF4-FFF2-40B4-BE49-F238E27FC236}">
                <a16:creationId xmlns:a16="http://schemas.microsoft.com/office/drawing/2014/main" xmlns="" id="{392F0FD4-D5ED-701F-093B-0CED62753BB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C2312BA6-12E7-98D1-285D-897D855AC679}"/>
              </a:ext>
            </a:extLst>
          </p:cNvPr>
          <p:cNvPicPr>
            <a:picLocks noChangeAspect="1"/>
          </p:cNvPicPr>
          <p:nvPr/>
        </p:nvPicPr>
        <p:blipFill>
          <a:blip r:embed="rId2"/>
          <a:stretch>
            <a:fillRect/>
          </a:stretch>
        </p:blipFill>
        <p:spPr>
          <a:xfrm>
            <a:off x="1495205" y="1270867"/>
            <a:ext cx="8771166" cy="1109515"/>
          </a:xfrm>
          <a:prstGeom prst="rect">
            <a:avLst/>
          </a:prstGeom>
        </p:spPr>
      </p:pic>
      <p:pic>
        <p:nvPicPr>
          <p:cNvPr id="7" name="Picture 6">
            <a:extLst>
              <a:ext uri="{FF2B5EF4-FFF2-40B4-BE49-F238E27FC236}">
                <a16:creationId xmlns:a16="http://schemas.microsoft.com/office/drawing/2014/main" xmlns="" id="{BA80D398-3C8D-43B2-E38B-E72DCE811096}"/>
              </a:ext>
            </a:extLst>
          </p:cNvPr>
          <p:cNvPicPr>
            <a:picLocks noChangeAspect="1"/>
          </p:cNvPicPr>
          <p:nvPr/>
        </p:nvPicPr>
        <p:blipFill>
          <a:blip r:embed="rId3"/>
          <a:stretch>
            <a:fillRect/>
          </a:stretch>
        </p:blipFill>
        <p:spPr>
          <a:xfrm>
            <a:off x="1495205" y="2631716"/>
            <a:ext cx="8771166" cy="2362315"/>
          </a:xfrm>
          <a:prstGeom prst="rect">
            <a:avLst/>
          </a:prstGeom>
        </p:spPr>
      </p:pic>
      <p:pic>
        <p:nvPicPr>
          <p:cNvPr id="9" name="Picture 8">
            <a:extLst>
              <a:ext uri="{FF2B5EF4-FFF2-40B4-BE49-F238E27FC236}">
                <a16:creationId xmlns:a16="http://schemas.microsoft.com/office/drawing/2014/main" xmlns="" id="{E1722EB9-A041-5C42-1650-5886E579E1CE}"/>
              </a:ext>
            </a:extLst>
          </p:cNvPr>
          <p:cNvPicPr>
            <a:picLocks noChangeAspect="1"/>
          </p:cNvPicPr>
          <p:nvPr/>
        </p:nvPicPr>
        <p:blipFill>
          <a:blip r:embed="rId4"/>
          <a:stretch>
            <a:fillRect/>
          </a:stretch>
        </p:blipFill>
        <p:spPr>
          <a:xfrm>
            <a:off x="1495205" y="5407783"/>
            <a:ext cx="8771166" cy="1085092"/>
          </a:xfrm>
          <a:prstGeom prst="rect">
            <a:avLst/>
          </a:prstGeom>
        </p:spPr>
      </p:pic>
    </p:spTree>
    <p:extLst>
      <p:ext uri="{BB962C8B-B14F-4D97-AF65-F5344CB8AC3E}">
        <p14:creationId xmlns:p14="http://schemas.microsoft.com/office/powerpoint/2010/main" val="3490870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F02B12-5DC9-D277-EAEF-72393A9A07FD}"/>
              </a:ext>
            </a:extLst>
          </p:cNvPr>
          <p:cNvSpPr>
            <a:spLocks noGrp="1"/>
          </p:cNvSpPr>
          <p:nvPr>
            <p:ph type="title"/>
          </p:nvPr>
        </p:nvSpPr>
        <p:spPr/>
        <p:txBody>
          <a:bodyPr>
            <a:normAutofit fontScale="90000"/>
          </a:bodyPr>
          <a:lstStyle/>
          <a:p>
            <a:r>
              <a:rPr lang="en-US" sz="3600" b="1" dirty="0">
                <a:solidFill>
                  <a:srgbClr val="222222"/>
                </a:solidFill>
                <a:latin typeface="Open Sans" panose="020B0606030504020204" pitchFamily="34" charset="0"/>
              </a:rPr>
              <a:t>Configuring the Extended ACL and Crypto MAP</a:t>
            </a:r>
            <a:r>
              <a:rPr lang="en-US" b="1" i="0" dirty="0">
                <a:solidFill>
                  <a:srgbClr val="222222"/>
                </a:solidFill>
                <a:effectLst/>
                <a:latin typeface="Open Sans" panose="020B0606030504020204" pitchFamily="34" charset="0"/>
              </a:rPr>
              <a:t/>
            </a:r>
            <a:br>
              <a:rPr lang="en-US" b="1" i="0" dirty="0">
                <a:solidFill>
                  <a:srgbClr val="222222"/>
                </a:solidFill>
                <a:effectLst/>
                <a:latin typeface="Open Sans" panose="020B0606030504020204" pitchFamily="34" charset="0"/>
              </a:rPr>
            </a:br>
            <a:endParaRPr lang="en-US" dirty="0"/>
          </a:p>
        </p:txBody>
      </p:sp>
      <p:sp>
        <p:nvSpPr>
          <p:cNvPr id="3" name="Content Placeholder 2">
            <a:extLst>
              <a:ext uri="{FF2B5EF4-FFF2-40B4-BE49-F238E27FC236}">
                <a16:creationId xmlns:a16="http://schemas.microsoft.com/office/drawing/2014/main" xmlns="" id="{392F0FD4-D5ED-701F-093B-0CED62753BB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xmlns="" id="{BA280F69-BF65-1B04-8F75-23F42B3D1B6D}"/>
              </a:ext>
            </a:extLst>
          </p:cNvPr>
          <p:cNvPicPr>
            <a:picLocks noChangeAspect="1"/>
          </p:cNvPicPr>
          <p:nvPr/>
        </p:nvPicPr>
        <p:blipFill>
          <a:blip r:embed="rId2"/>
          <a:stretch>
            <a:fillRect/>
          </a:stretch>
        </p:blipFill>
        <p:spPr>
          <a:xfrm>
            <a:off x="1495205" y="1447215"/>
            <a:ext cx="8771166" cy="1041670"/>
          </a:xfrm>
          <a:prstGeom prst="rect">
            <a:avLst/>
          </a:prstGeom>
        </p:spPr>
      </p:pic>
      <p:pic>
        <p:nvPicPr>
          <p:cNvPr id="10" name="Picture 9">
            <a:extLst>
              <a:ext uri="{FF2B5EF4-FFF2-40B4-BE49-F238E27FC236}">
                <a16:creationId xmlns:a16="http://schemas.microsoft.com/office/drawing/2014/main" xmlns="" id="{54391144-B6DB-E2F3-FB33-77813615F9EF}"/>
              </a:ext>
            </a:extLst>
          </p:cNvPr>
          <p:cNvPicPr>
            <a:picLocks noChangeAspect="1"/>
          </p:cNvPicPr>
          <p:nvPr/>
        </p:nvPicPr>
        <p:blipFill>
          <a:blip r:embed="rId3"/>
          <a:stretch>
            <a:fillRect/>
          </a:stretch>
        </p:blipFill>
        <p:spPr>
          <a:xfrm>
            <a:off x="1495205" y="2643188"/>
            <a:ext cx="8771166" cy="2179582"/>
          </a:xfrm>
          <a:prstGeom prst="rect">
            <a:avLst/>
          </a:prstGeom>
        </p:spPr>
      </p:pic>
      <p:pic>
        <p:nvPicPr>
          <p:cNvPr id="12" name="Picture 11">
            <a:extLst>
              <a:ext uri="{FF2B5EF4-FFF2-40B4-BE49-F238E27FC236}">
                <a16:creationId xmlns:a16="http://schemas.microsoft.com/office/drawing/2014/main" xmlns="" id="{51485C61-2F8B-C57E-FD5E-E0A00A6B1760}"/>
              </a:ext>
            </a:extLst>
          </p:cNvPr>
          <p:cNvPicPr>
            <a:picLocks noChangeAspect="1"/>
          </p:cNvPicPr>
          <p:nvPr/>
        </p:nvPicPr>
        <p:blipFill rotWithShape="1">
          <a:blip r:embed="rId4"/>
          <a:srcRect b="33555"/>
          <a:stretch/>
        </p:blipFill>
        <p:spPr>
          <a:xfrm>
            <a:off x="1495204" y="4977073"/>
            <a:ext cx="8771165" cy="1199890"/>
          </a:xfrm>
          <a:prstGeom prst="rect">
            <a:avLst/>
          </a:prstGeom>
        </p:spPr>
      </p:pic>
    </p:spTree>
    <p:extLst>
      <p:ext uri="{BB962C8B-B14F-4D97-AF65-F5344CB8AC3E}">
        <p14:creationId xmlns:p14="http://schemas.microsoft.com/office/powerpoint/2010/main" val="2472994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D0C8A6-4312-1640-2338-B5DF1AC6DB7A}"/>
              </a:ext>
            </a:extLst>
          </p:cNvPr>
          <p:cNvSpPr>
            <a:spLocks noGrp="1"/>
          </p:cNvSpPr>
          <p:nvPr>
            <p:ph type="title"/>
          </p:nvPr>
        </p:nvSpPr>
        <p:spPr/>
        <p:txBody>
          <a:bodyPr>
            <a:normAutofit/>
          </a:bodyPr>
          <a:lstStyle/>
          <a:p>
            <a:r>
              <a:rPr lang="en-US" sz="3200" b="1" dirty="0">
                <a:solidFill>
                  <a:srgbClr val="222222"/>
                </a:solidFill>
                <a:latin typeface="Open Sans" panose="020B0606030504020204" pitchFamily="34" charset="0"/>
              </a:rPr>
              <a:t>Excluding the </a:t>
            </a:r>
            <a:r>
              <a:rPr lang="en-US" sz="3200" b="1" dirty="0" err="1">
                <a:solidFill>
                  <a:srgbClr val="222222"/>
                </a:solidFill>
                <a:latin typeface="Open Sans" panose="020B0606030504020204" pitchFamily="34" charset="0"/>
              </a:rPr>
              <a:t>IPSec</a:t>
            </a:r>
            <a:r>
              <a:rPr lang="en-US" sz="3200" b="1" dirty="0">
                <a:solidFill>
                  <a:srgbClr val="222222"/>
                </a:solidFill>
                <a:latin typeface="Open Sans" panose="020B0606030504020204" pitchFamily="34" charset="0"/>
              </a:rPr>
              <a:t> VPN Traffic from the NAT</a:t>
            </a:r>
            <a:br>
              <a:rPr lang="en-US" sz="3200" b="1" dirty="0">
                <a:solidFill>
                  <a:srgbClr val="222222"/>
                </a:solidFill>
                <a:latin typeface="Open Sans" panose="020B0606030504020204" pitchFamily="34" charset="0"/>
              </a:rPr>
            </a:br>
            <a:endParaRPr lang="en-US" sz="3200" b="1" dirty="0">
              <a:solidFill>
                <a:srgbClr val="222222"/>
              </a:solidFill>
              <a:latin typeface="Open Sans" panose="020B0606030504020204" pitchFamily="34" charset="0"/>
            </a:endParaRPr>
          </a:p>
        </p:txBody>
      </p:sp>
      <p:pic>
        <p:nvPicPr>
          <p:cNvPr id="9" name="Content Placeholder 8">
            <a:extLst>
              <a:ext uri="{FF2B5EF4-FFF2-40B4-BE49-F238E27FC236}">
                <a16:creationId xmlns:a16="http://schemas.microsoft.com/office/drawing/2014/main" xmlns="" id="{05C34DEA-11C8-46ED-EB3E-AA06FC81D388}"/>
              </a:ext>
            </a:extLst>
          </p:cNvPr>
          <p:cNvPicPr>
            <a:picLocks noGrp="1" noChangeAspect="1"/>
          </p:cNvPicPr>
          <p:nvPr>
            <p:ph idx="1"/>
          </p:nvPr>
        </p:nvPicPr>
        <p:blipFill>
          <a:blip r:embed="rId2"/>
          <a:stretch>
            <a:fillRect/>
          </a:stretch>
        </p:blipFill>
        <p:spPr>
          <a:xfrm>
            <a:off x="1914156" y="4086191"/>
            <a:ext cx="6751817" cy="747828"/>
          </a:xfrm>
        </p:spPr>
      </p:pic>
      <p:pic>
        <p:nvPicPr>
          <p:cNvPr id="5" name="Picture 4">
            <a:extLst>
              <a:ext uri="{FF2B5EF4-FFF2-40B4-BE49-F238E27FC236}">
                <a16:creationId xmlns:a16="http://schemas.microsoft.com/office/drawing/2014/main" xmlns="" id="{3FE3E038-68F4-7E2C-8DD6-65008BE24E99}"/>
              </a:ext>
            </a:extLst>
          </p:cNvPr>
          <p:cNvPicPr>
            <a:picLocks noChangeAspect="1"/>
          </p:cNvPicPr>
          <p:nvPr/>
        </p:nvPicPr>
        <p:blipFill>
          <a:blip r:embed="rId3"/>
          <a:stretch>
            <a:fillRect/>
          </a:stretch>
        </p:blipFill>
        <p:spPr>
          <a:xfrm>
            <a:off x="1914156" y="1319176"/>
            <a:ext cx="6751818" cy="743023"/>
          </a:xfrm>
          <a:prstGeom prst="rect">
            <a:avLst/>
          </a:prstGeom>
        </p:spPr>
      </p:pic>
      <p:pic>
        <p:nvPicPr>
          <p:cNvPr id="7" name="Picture 6">
            <a:extLst>
              <a:ext uri="{FF2B5EF4-FFF2-40B4-BE49-F238E27FC236}">
                <a16:creationId xmlns:a16="http://schemas.microsoft.com/office/drawing/2014/main" xmlns="" id="{6CF7D18E-E1CD-E10D-D202-3A80CCC12B16}"/>
              </a:ext>
            </a:extLst>
          </p:cNvPr>
          <p:cNvPicPr>
            <a:picLocks noChangeAspect="1"/>
          </p:cNvPicPr>
          <p:nvPr/>
        </p:nvPicPr>
        <p:blipFill>
          <a:blip r:embed="rId4"/>
          <a:stretch>
            <a:fillRect/>
          </a:stretch>
        </p:blipFill>
        <p:spPr>
          <a:xfrm>
            <a:off x="1914156" y="2131220"/>
            <a:ext cx="6751818" cy="1885950"/>
          </a:xfrm>
          <a:prstGeom prst="rect">
            <a:avLst/>
          </a:prstGeom>
        </p:spPr>
      </p:pic>
      <p:pic>
        <p:nvPicPr>
          <p:cNvPr id="11" name="Picture 10">
            <a:extLst>
              <a:ext uri="{FF2B5EF4-FFF2-40B4-BE49-F238E27FC236}">
                <a16:creationId xmlns:a16="http://schemas.microsoft.com/office/drawing/2014/main" xmlns="" id="{38F171F0-0A09-B6C3-B43B-ED3C5C3F56D1}"/>
              </a:ext>
            </a:extLst>
          </p:cNvPr>
          <p:cNvPicPr>
            <a:picLocks noChangeAspect="1"/>
          </p:cNvPicPr>
          <p:nvPr/>
        </p:nvPicPr>
        <p:blipFill>
          <a:blip r:embed="rId5"/>
          <a:stretch>
            <a:fillRect/>
          </a:stretch>
        </p:blipFill>
        <p:spPr>
          <a:xfrm>
            <a:off x="1914156" y="4895083"/>
            <a:ext cx="6751817" cy="1823671"/>
          </a:xfrm>
          <a:prstGeom prst="rect">
            <a:avLst/>
          </a:prstGeom>
        </p:spPr>
      </p:pic>
    </p:spTree>
    <p:extLst>
      <p:ext uri="{BB962C8B-B14F-4D97-AF65-F5344CB8AC3E}">
        <p14:creationId xmlns:p14="http://schemas.microsoft.com/office/powerpoint/2010/main" val="4264018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AE0C83-1E56-2FF6-B3A6-0E7F889627E3}"/>
              </a:ext>
            </a:extLst>
          </p:cNvPr>
          <p:cNvSpPr>
            <a:spLocks noGrp="1"/>
          </p:cNvSpPr>
          <p:nvPr>
            <p:ph type="title"/>
          </p:nvPr>
        </p:nvSpPr>
        <p:spPr/>
        <p:txBody>
          <a:bodyPr>
            <a:normAutofit/>
          </a:bodyPr>
          <a:lstStyle/>
          <a:p>
            <a:r>
              <a:rPr lang="en-US" sz="3200" b="1" dirty="0">
                <a:solidFill>
                  <a:srgbClr val="222222"/>
                </a:solidFill>
                <a:latin typeface="Open Sans" panose="020B0606030504020204" pitchFamily="34" charset="0"/>
              </a:rPr>
              <a:t>Testing the Configuration of </a:t>
            </a:r>
            <a:r>
              <a:rPr lang="en-US" sz="3200" b="1" dirty="0" err="1">
                <a:solidFill>
                  <a:srgbClr val="222222"/>
                </a:solidFill>
                <a:latin typeface="Open Sans" panose="020B0606030504020204" pitchFamily="34" charset="0"/>
              </a:rPr>
              <a:t>IPSec</a:t>
            </a:r>
            <a:r>
              <a:rPr lang="en-US" sz="3200" b="1" dirty="0">
                <a:solidFill>
                  <a:srgbClr val="222222"/>
                </a:solidFill>
                <a:latin typeface="Open Sans" panose="020B0606030504020204" pitchFamily="34" charset="0"/>
              </a:rPr>
              <a:t> Tunnel</a:t>
            </a:r>
            <a:br>
              <a:rPr lang="en-US" sz="3200" b="1" dirty="0">
                <a:solidFill>
                  <a:srgbClr val="222222"/>
                </a:solidFill>
                <a:latin typeface="Open Sans" panose="020B0606030504020204" pitchFamily="34" charset="0"/>
              </a:rPr>
            </a:br>
            <a:endParaRPr lang="en-US" sz="3200" b="1" dirty="0">
              <a:solidFill>
                <a:srgbClr val="222222"/>
              </a:solidFill>
              <a:latin typeface="Open Sans" panose="020B0606030504020204" pitchFamily="34" charset="0"/>
            </a:endParaRPr>
          </a:p>
        </p:txBody>
      </p:sp>
      <p:sp>
        <p:nvSpPr>
          <p:cNvPr id="7" name="Content Placeholder 6">
            <a:extLst>
              <a:ext uri="{FF2B5EF4-FFF2-40B4-BE49-F238E27FC236}">
                <a16:creationId xmlns:a16="http://schemas.microsoft.com/office/drawing/2014/main" xmlns="" id="{DC1D4264-33FD-122D-6B30-486A4C52586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xmlns="" id="{9332ECE8-302A-F8CA-27B6-CA2C427EBC69}"/>
              </a:ext>
            </a:extLst>
          </p:cNvPr>
          <p:cNvPicPr>
            <a:picLocks noChangeAspect="1"/>
          </p:cNvPicPr>
          <p:nvPr/>
        </p:nvPicPr>
        <p:blipFill>
          <a:blip r:embed="rId2"/>
          <a:stretch>
            <a:fillRect/>
          </a:stretch>
        </p:blipFill>
        <p:spPr>
          <a:xfrm>
            <a:off x="1077843" y="1616833"/>
            <a:ext cx="10036314" cy="3252812"/>
          </a:xfrm>
          <a:prstGeom prst="rect">
            <a:avLst/>
          </a:prstGeom>
        </p:spPr>
      </p:pic>
      <p:pic>
        <p:nvPicPr>
          <p:cNvPr id="5" name="Picture 4"/>
          <p:cNvPicPr/>
          <p:nvPr/>
        </p:nvPicPr>
        <p:blipFill>
          <a:blip r:embed="rId3"/>
          <a:stretch>
            <a:fillRect/>
          </a:stretch>
        </p:blipFill>
        <p:spPr>
          <a:xfrm>
            <a:off x="2090056" y="5249862"/>
            <a:ext cx="9263743" cy="1608137"/>
          </a:xfrm>
          <a:prstGeom prst="rect">
            <a:avLst/>
          </a:prstGeom>
        </p:spPr>
      </p:pic>
    </p:spTree>
    <p:extLst>
      <p:ext uri="{BB962C8B-B14F-4D97-AF65-F5344CB8AC3E}">
        <p14:creationId xmlns:p14="http://schemas.microsoft.com/office/powerpoint/2010/main" val="2002792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1882093"/>
            <a:ext cx="9144000" cy="2387600"/>
          </a:xfrm>
        </p:spPr>
        <p:txBody>
          <a:bodyPr>
            <a:normAutofit/>
          </a:bodyPr>
          <a:lstStyle/>
          <a:p>
            <a:r>
              <a:rPr lang="en-US" sz="3200" dirty="0" smtClean="0"/>
              <a:t>ASA Firewall</a:t>
            </a:r>
            <a:endParaRPr lang="en-US" sz="3200" dirty="0"/>
          </a:p>
        </p:txBody>
      </p:sp>
      <p:sp>
        <p:nvSpPr>
          <p:cNvPr id="3" name="Subtitle 2"/>
          <p:cNvSpPr>
            <a:spLocks noGrp="1"/>
          </p:cNvSpPr>
          <p:nvPr>
            <p:ph type="subTitle" idx="1"/>
          </p:nvPr>
        </p:nvSpPr>
        <p:spPr/>
        <p:txBody>
          <a:bodyPr/>
          <a:lstStyle/>
          <a:p>
            <a:endParaRPr lang="en-US"/>
          </a:p>
        </p:txBody>
      </p:sp>
      <p:pic>
        <p:nvPicPr>
          <p:cNvPr id="4" name="Picture 3"/>
          <p:cNvPicPr/>
          <p:nvPr/>
        </p:nvPicPr>
        <p:blipFill>
          <a:blip r:embed="rId2"/>
          <a:stretch>
            <a:fillRect/>
          </a:stretch>
        </p:blipFill>
        <p:spPr>
          <a:xfrm>
            <a:off x="914400" y="505507"/>
            <a:ext cx="8469086" cy="5873522"/>
          </a:xfrm>
          <a:prstGeom prst="rect">
            <a:avLst/>
          </a:prstGeom>
        </p:spPr>
      </p:pic>
      <p:sp>
        <p:nvSpPr>
          <p:cNvPr id="5" name="Oval 4"/>
          <p:cNvSpPr/>
          <p:nvPr/>
        </p:nvSpPr>
        <p:spPr>
          <a:xfrm>
            <a:off x="2220686" y="1099457"/>
            <a:ext cx="1110343" cy="128451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341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166482"/>
              </p:ext>
            </p:extLst>
          </p:nvPr>
        </p:nvGraphicFramePr>
        <p:xfrm>
          <a:off x="470555" y="150472"/>
          <a:ext cx="4210302" cy="6459157"/>
        </p:xfrm>
        <a:graphic>
          <a:graphicData uri="http://schemas.openxmlformats.org/drawingml/2006/table">
            <a:tbl>
              <a:tblPr firstRow="1" firstCol="1" bandRow="1"/>
              <a:tblGrid>
                <a:gridCol w="4210302"/>
              </a:tblGrid>
              <a:tr h="6459157">
                <a:tc>
                  <a:txBody>
                    <a:bodyPr/>
                    <a:lstStyle/>
                    <a:p>
                      <a:pPr marL="0" marR="0">
                        <a:lnSpc>
                          <a:spcPct val="150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interface Vlan1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600" dirty="0" err="1">
                          <a:effectLst/>
                          <a:latin typeface="Times New Roman" panose="02020603050405020304" pitchFamily="18" charset="0"/>
                          <a:ea typeface="Times New Roman" panose="02020603050405020304" pitchFamily="18" charset="0"/>
                          <a:cs typeface="Arial" panose="020B0604020202020204" pitchFamily="34" charset="0"/>
                        </a:rPr>
                        <a:t>nameif</a:t>
                      </a:r>
                      <a:r>
                        <a:rPr lang="en-US" sz="1600" dirty="0">
                          <a:effectLst/>
                          <a:latin typeface="Times New Roman" panose="02020603050405020304" pitchFamily="18" charset="0"/>
                          <a:ea typeface="Times New Roman" panose="02020603050405020304" pitchFamily="18" charset="0"/>
                          <a:cs typeface="Arial" panose="020B0604020202020204" pitchFamily="34" charset="0"/>
                        </a:rPr>
                        <a:t> inside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security-level 100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600" dirty="0" err="1">
                          <a:effectLst/>
                          <a:latin typeface="Times New Roman" panose="02020603050405020304" pitchFamily="18" charset="0"/>
                          <a:ea typeface="Times New Roman" panose="02020603050405020304" pitchFamily="18" charset="0"/>
                          <a:cs typeface="Arial" panose="020B0604020202020204" pitchFamily="34" charset="0"/>
                        </a:rPr>
                        <a:t>ip</a:t>
                      </a:r>
                      <a:r>
                        <a:rPr lang="en-US" sz="1600" dirty="0">
                          <a:effectLst/>
                          <a:latin typeface="Times New Roman" panose="02020603050405020304" pitchFamily="18" charset="0"/>
                          <a:ea typeface="Times New Roman" panose="02020603050405020304" pitchFamily="18" charset="0"/>
                          <a:cs typeface="Arial" panose="020B0604020202020204" pitchFamily="34" charset="0"/>
                        </a:rPr>
                        <a:t> address 192.168.1.1 255.255.255.0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interface </a:t>
                      </a:r>
                      <a:r>
                        <a:rPr lang="en-US" sz="1600" dirty="0" err="1">
                          <a:effectLst/>
                          <a:latin typeface="Times New Roman" panose="02020603050405020304" pitchFamily="18" charset="0"/>
                          <a:ea typeface="Times New Roman" panose="02020603050405020304" pitchFamily="18" charset="0"/>
                          <a:cs typeface="Arial" panose="020B0604020202020204" pitchFamily="34" charset="0"/>
                        </a:rPr>
                        <a:t>vlan</a:t>
                      </a:r>
                      <a:r>
                        <a:rPr lang="en-US" sz="1600" dirty="0">
                          <a:effectLst/>
                          <a:latin typeface="Times New Roman" panose="02020603050405020304" pitchFamily="18" charset="0"/>
                          <a:ea typeface="Times New Roman" panose="02020603050405020304" pitchFamily="18" charset="0"/>
                          <a:cs typeface="Arial" panose="020B0604020202020204" pitchFamily="34" charset="0"/>
                        </a:rPr>
                        <a:t> 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600" dirty="0" err="1">
                          <a:effectLst/>
                          <a:latin typeface="Times New Roman" panose="02020603050405020304" pitchFamily="18" charset="0"/>
                          <a:ea typeface="Times New Roman" panose="02020603050405020304" pitchFamily="18" charset="0"/>
                          <a:cs typeface="Arial" panose="020B0604020202020204" pitchFamily="34" charset="0"/>
                        </a:rPr>
                        <a:t>ciscoasa</a:t>
                      </a:r>
                      <a:r>
                        <a:rPr lang="en-US" sz="1600" dirty="0">
                          <a:effectLst/>
                          <a:latin typeface="Times New Roman" panose="02020603050405020304" pitchFamily="18" charset="0"/>
                          <a:ea typeface="Times New Roman" panose="02020603050405020304" pitchFamily="18" charset="0"/>
                          <a:cs typeface="Arial" panose="020B0604020202020204" pitchFamily="34" charset="0"/>
                        </a:rPr>
                        <a:t>(</a:t>
                      </a:r>
                      <a:r>
                        <a:rPr lang="en-US" sz="1600" dirty="0" err="1">
                          <a:effectLst/>
                          <a:latin typeface="Times New Roman" panose="02020603050405020304" pitchFamily="18" charset="0"/>
                          <a:ea typeface="Times New Roman" panose="02020603050405020304" pitchFamily="18" charset="0"/>
                          <a:cs typeface="Arial" panose="020B0604020202020204" pitchFamily="34" charset="0"/>
                        </a:rPr>
                        <a:t>config</a:t>
                      </a:r>
                      <a:r>
                        <a:rPr lang="en-US" sz="1600" dirty="0">
                          <a:effectLst/>
                          <a:latin typeface="Times New Roman" panose="02020603050405020304" pitchFamily="18" charset="0"/>
                          <a:ea typeface="Times New Roman" panose="02020603050405020304" pitchFamily="18" charset="0"/>
                          <a:cs typeface="Arial" panose="020B0604020202020204" pitchFamily="34" charset="0"/>
                        </a:rPr>
                        <a:t>-if)#</a:t>
                      </a:r>
                      <a:r>
                        <a:rPr lang="en-US" sz="1600" dirty="0" err="1">
                          <a:effectLst/>
                          <a:latin typeface="Times New Roman" panose="02020603050405020304" pitchFamily="18" charset="0"/>
                          <a:ea typeface="Times New Roman" panose="02020603050405020304" pitchFamily="18" charset="0"/>
                          <a:cs typeface="Arial" panose="020B0604020202020204" pitchFamily="34" charset="0"/>
                        </a:rPr>
                        <a:t>ip</a:t>
                      </a:r>
                      <a:r>
                        <a:rPr lang="en-US" sz="1600" dirty="0">
                          <a:effectLst/>
                          <a:latin typeface="Times New Roman" panose="02020603050405020304" pitchFamily="18" charset="0"/>
                          <a:ea typeface="Times New Roman" panose="02020603050405020304" pitchFamily="18" charset="0"/>
                          <a:cs typeface="Arial" panose="020B0604020202020204" pitchFamily="34" charset="0"/>
                        </a:rPr>
                        <a:t> address 209.165.200.226 255.255.255.248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400" dirty="0" err="1">
                          <a:effectLst/>
                          <a:latin typeface="Calibri" panose="020F0502020204030204" pitchFamily="34" charset="0"/>
                          <a:ea typeface="Calibri" panose="020F0502020204030204" pitchFamily="34" charset="0"/>
                          <a:cs typeface="Arial" panose="020B0604020202020204" pitchFamily="34" charset="0"/>
                        </a:rPr>
                        <a:t>ciscoasa</a:t>
                      </a:r>
                      <a:r>
                        <a:rPr lang="en-US" sz="1400" dirty="0">
                          <a:effectLst/>
                          <a:latin typeface="Calibri" panose="020F0502020204030204" pitchFamily="34" charset="0"/>
                          <a:ea typeface="Calibri" panose="020F0502020204030204" pitchFamily="34" charset="0"/>
                          <a:cs typeface="Arial" panose="020B0604020202020204" pitchFamily="34" charset="0"/>
                        </a:rPr>
                        <a:t>(</a:t>
                      </a:r>
                      <a:r>
                        <a:rPr lang="en-US" sz="1400" dirty="0" err="1">
                          <a:effectLst/>
                          <a:latin typeface="Calibri" panose="020F0502020204030204" pitchFamily="34" charset="0"/>
                          <a:ea typeface="Calibri" panose="020F0502020204030204" pitchFamily="34" charset="0"/>
                          <a:cs typeface="Arial" panose="020B0604020202020204" pitchFamily="34" charset="0"/>
                        </a:rPr>
                        <a:t>config</a:t>
                      </a:r>
                      <a:r>
                        <a:rPr lang="en-US" sz="1400" dirty="0">
                          <a:effectLst/>
                          <a:latin typeface="Calibri" panose="020F0502020204030204" pitchFamily="34" charset="0"/>
                          <a:ea typeface="Calibri" panose="020F0502020204030204" pitchFamily="34" charset="0"/>
                          <a:cs typeface="Arial" panose="020B0604020202020204" pitchFamily="34" charset="0"/>
                        </a:rPr>
                        <a:t>-if)#route outside 0.0.0.0 0.0.0.0 209.165.200.225</a:t>
                      </a:r>
                    </a:p>
                    <a:p>
                      <a:pPr marL="0" marR="0">
                        <a:lnSpc>
                          <a:spcPct val="150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50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object network inside-net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subnet 192.168.1.0 255.255.255.0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400" dirty="0" err="1">
                          <a:effectLst/>
                          <a:latin typeface="Calibri" panose="020F0502020204030204" pitchFamily="34" charset="0"/>
                          <a:ea typeface="Calibri" panose="020F0502020204030204" pitchFamily="34" charset="0"/>
                          <a:cs typeface="Arial" panose="020B0604020202020204" pitchFamily="34" charset="0"/>
                        </a:rPr>
                        <a:t>nat</a:t>
                      </a:r>
                      <a:r>
                        <a:rPr lang="en-US" sz="1400" dirty="0">
                          <a:effectLst/>
                          <a:latin typeface="Calibri" panose="020F0502020204030204" pitchFamily="34" charset="0"/>
                          <a:ea typeface="Calibri" panose="020F0502020204030204" pitchFamily="34" charset="0"/>
                          <a:cs typeface="Arial" panose="020B0604020202020204" pitchFamily="34" charset="0"/>
                        </a:rPr>
                        <a:t> (</a:t>
                      </a:r>
                      <a:r>
                        <a:rPr lang="en-US" sz="1400" dirty="0" err="1">
                          <a:effectLst/>
                          <a:latin typeface="Calibri" panose="020F0502020204030204" pitchFamily="34" charset="0"/>
                          <a:ea typeface="Calibri" panose="020F0502020204030204" pitchFamily="34" charset="0"/>
                          <a:cs typeface="Arial" panose="020B0604020202020204" pitchFamily="34" charset="0"/>
                        </a:rPr>
                        <a:t>inside,outside</a:t>
                      </a:r>
                      <a:r>
                        <a:rPr lang="en-US" sz="1400" dirty="0">
                          <a:effectLst/>
                          <a:latin typeface="Calibri" panose="020F0502020204030204" pitchFamily="34" charset="0"/>
                          <a:ea typeface="Calibri" panose="020F0502020204030204" pitchFamily="34" charset="0"/>
                          <a:cs typeface="Arial" panose="020B0604020202020204" pitchFamily="34" charset="0"/>
                        </a:rPr>
                        <a:t>) dynamic interface</a:t>
                      </a:r>
                    </a:p>
                    <a:p>
                      <a:pPr marL="0" marR="0">
                        <a:lnSpc>
                          <a:spcPct val="150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50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2635" marR="326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33626793"/>
              </p:ext>
            </p:extLst>
          </p:nvPr>
        </p:nvGraphicFramePr>
        <p:xfrm>
          <a:off x="5018314" y="117389"/>
          <a:ext cx="5682344" cy="6492240"/>
        </p:xfrm>
        <a:graphic>
          <a:graphicData uri="http://schemas.openxmlformats.org/drawingml/2006/table">
            <a:tbl>
              <a:tblPr firstRow="1" firstCol="1" bandRow="1"/>
              <a:tblGrid>
                <a:gridCol w="5682344"/>
              </a:tblGrid>
              <a:tr h="6492240">
                <a:tc>
                  <a:txBody>
                    <a:bodyPr/>
                    <a:lstStyle/>
                    <a:p>
                      <a:pPr marL="0" marR="0">
                        <a:lnSpc>
                          <a:spcPct val="150000"/>
                        </a:lnSpc>
                        <a:spcBef>
                          <a:spcPts val="0"/>
                        </a:spcBef>
                        <a:spcAft>
                          <a:spcPts val="0"/>
                        </a:spcAft>
                      </a:pPr>
                      <a:r>
                        <a:rPr lang="en-US" sz="1600" dirty="0" smtClean="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50000"/>
                        </a:lnSpc>
                        <a:spcBef>
                          <a:spcPts val="0"/>
                        </a:spcBef>
                        <a:spcAft>
                          <a:spcPts val="0"/>
                        </a:spcAft>
                      </a:pPr>
                      <a:r>
                        <a:rPr lang="en-US" sz="1800" dirty="0" smtClean="0">
                          <a:effectLst/>
                          <a:latin typeface="Times New Roman" panose="02020603050405020304" pitchFamily="18" charset="0"/>
                          <a:ea typeface="Times New Roman" panose="02020603050405020304" pitchFamily="18" charset="0"/>
                          <a:cs typeface="Arial" panose="020B0604020202020204" pitchFamily="34" charset="0"/>
                        </a:rPr>
                        <a:t>configure t</a:t>
                      </a:r>
                      <a:endParaRPr lang="en-US" sz="1600" dirty="0" smtClean="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800" dirty="0" smtClean="0">
                          <a:effectLst/>
                          <a:latin typeface="Times New Roman" panose="02020603050405020304" pitchFamily="18" charset="0"/>
                          <a:ea typeface="Times New Roman" panose="02020603050405020304" pitchFamily="18" charset="0"/>
                          <a:cs typeface="Arial" panose="020B0604020202020204" pitchFamily="34" charset="0"/>
                        </a:rPr>
                        <a:t>class-map inspect</a:t>
                      </a:r>
                      <a:endParaRPr lang="en-US" sz="1600" dirty="0" smtClean="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800" dirty="0" err="1" smtClean="0">
                          <a:effectLst/>
                          <a:latin typeface="Times New Roman" panose="02020603050405020304" pitchFamily="18" charset="0"/>
                          <a:ea typeface="Times New Roman" panose="02020603050405020304" pitchFamily="18" charset="0"/>
                          <a:cs typeface="Arial" panose="020B0604020202020204" pitchFamily="34" charset="0"/>
                        </a:rPr>
                        <a:t>ciscoasa</a:t>
                      </a:r>
                      <a:r>
                        <a:rPr lang="en-US" sz="1800" dirty="0" smtClean="0">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err="1" smtClean="0">
                          <a:effectLst/>
                          <a:latin typeface="Times New Roman" panose="02020603050405020304" pitchFamily="18" charset="0"/>
                          <a:ea typeface="Times New Roman" panose="02020603050405020304" pitchFamily="18" charset="0"/>
                          <a:cs typeface="Arial" panose="020B0604020202020204" pitchFamily="34" charset="0"/>
                        </a:rPr>
                        <a:t>config-cmap</a:t>
                      </a:r>
                      <a:r>
                        <a:rPr lang="en-US" sz="1800" dirty="0" smtClean="0">
                          <a:effectLst/>
                          <a:latin typeface="Times New Roman" panose="02020603050405020304" pitchFamily="18" charset="0"/>
                          <a:ea typeface="Times New Roman" panose="02020603050405020304" pitchFamily="18" charset="0"/>
                          <a:cs typeface="Arial" panose="020B0604020202020204" pitchFamily="34" charset="0"/>
                        </a:rPr>
                        <a:t>)#match default-inspection-traffic </a:t>
                      </a:r>
                      <a:endParaRPr lang="en-US" sz="1600" dirty="0" smtClean="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1800" dirty="0" smtClean="0">
                          <a:effectLst/>
                          <a:latin typeface="Times New Roman" panose="02020603050405020304" pitchFamily="18" charset="0"/>
                          <a:ea typeface="Times New Roman" panose="02020603050405020304" pitchFamily="18" charset="0"/>
                          <a:cs typeface="Arial" panose="020B0604020202020204" pitchFamily="34" charset="0"/>
                        </a:rPr>
                        <a:t> </a:t>
                      </a:r>
                      <a:endParaRPr lang="en-US" sz="1600" dirty="0" smtClean="0">
                        <a:effectLst/>
                        <a:latin typeface="Calibri" panose="020F0502020204030204" pitchFamily="34" charset="0"/>
                        <a:ea typeface="Calibri" panose="020F0502020204030204" pitchFamily="34" charset="0"/>
                        <a:cs typeface="Arial" panose="020B0604020202020204" pitchFamily="34" charset="0"/>
                      </a:endParaRP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policy-map </a:t>
                      </a:r>
                      <a:r>
                        <a:rPr lang="en-US" sz="1800" kern="1200" dirty="0" err="1" smtClean="0">
                          <a:solidFill>
                            <a:schemeClr val="tx1"/>
                          </a:solidFill>
                          <a:effectLst/>
                          <a:latin typeface="+mn-lt"/>
                          <a:ea typeface="+mn-ea"/>
                          <a:cs typeface="+mn-cs"/>
                        </a:rPr>
                        <a:t>global_policy</a:t>
                      </a:r>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class map </a:t>
                      </a:r>
                      <a:r>
                        <a:rPr lang="en-US" sz="1800" kern="1200" dirty="0" err="1" smtClean="0">
                          <a:solidFill>
                            <a:schemeClr val="tx1"/>
                          </a:solidFill>
                          <a:effectLst/>
                          <a:latin typeface="+mn-lt"/>
                          <a:ea typeface="+mn-ea"/>
                          <a:cs typeface="+mn-cs"/>
                        </a:rPr>
                        <a:t>inspection_default</a:t>
                      </a:r>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service-policy </a:t>
                      </a:r>
                      <a:r>
                        <a:rPr lang="en-US" sz="1800" kern="1200" dirty="0" err="1" smtClean="0">
                          <a:solidFill>
                            <a:schemeClr val="tx1"/>
                          </a:solidFill>
                          <a:effectLst/>
                          <a:latin typeface="+mn-lt"/>
                          <a:ea typeface="+mn-ea"/>
                          <a:cs typeface="+mn-cs"/>
                        </a:rPr>
                        <a:t>global_policy</a:t>
                      </a:r>
                      <a:r>
                        <a:rPr lang="en-US" sz="1800" kern="1200" dirty="0" smtClean="0">
                          <a:solidFill>
                            <a:schemeClr val="tx1"/>
                          </a:solidFill>
                          <a:effectLst/>
                          <a:latin typeface="+mn-lt"/>
                          <a:ea typeface="+mn-ea"/>
                          <a:cs typeface="+mn-cs"/>
                        </a:rPr>
                        <a:t> global</a:t>
                      </a:r>
                    </a:p>
                    <a:p>
                      <a:r>
                        <a:rPr lang="en-US" sz="1800" kern="1200" dirty="0" smtClean="0">
                          <a:solidFill>
                            <a:schemeClr val="tx1"/>
                          </a:solidFill>
                          <a:effectLst/>
                          <a:latin typeface="+mn-lt"/>
                          <a:ea typeface="+mn-ea"/>
                          <a:cs typeface="+mn-cs"/>
                        </a:rPr>
                        <a:t> </a:t>
                      </a:r>
                    </a:p>
                    <a:p>
                      <a:r>
                        <a:rPr lang="en-US" sz="1800" kern="1200" dirty="0" err="1" smtClean="0">
                          <a:solidFill>
                            <a:schemeClr val="tx1"/>
                          </a:solidFill>
                          <a:effectLst/>
                          <a:latin typeface="+mn-lt"/>
                          <a:ea typeface="+mn-ea"/>
                          <a:cs typeface="+mn-cs"/>
                        </a:rPr>
                        <a:t>dhcpd</a:t>
                      </a:r>
                      <a:r>
                        <a:rPr lang="en-US" sz="1800" kern="1200" dirty="0" smtClean="0">
                          <a:solidFill>
                            <a:schemeClr val="tx1"/>
                          </a:solidFill>
                          <a:effectLst/>
                          <a:latin typeface="+mn-lt"/>
                          <a:ea typeface="+mn-ea"/>
                          <a:cs typeface="+mn-cs"/>
                        </a:rPr>
                        <a:t> address 192.168.1.10-192.168.1.30 inside </a:t>
                      </a:r>
                    </a:p>
                    <a:p>
                      <a:r>
                        <a:rPr lang="en-US" sz="1800" kern="1200" dirty="0" smtClean="0">
                          <a:solidFill>
                            <a:schemeClr val="tx1"/>
                          </a:solidFill>
                          <a:effectLst/>
                          <a:latin typeface="+mn-lt"/>
                          <a:ea typeface="+mn-ea"/>
                          <a:cs typeface="+mn-cs"/>
                        </a:rPr>
                        <a:t> </a:t>
                      </a:r>
                    </a:p>
                    <a:p>
                      <a:r>
                        <a:rPr lang="en-US" sz="1800" kern="1200" dirty="0" err="1" smtClean="0">
                          <a:solidFill>
                            <a:schemeClr val="tx1"/>
                          </a:solidFill>
                          <a:effectLst/>
                          <a:latin typeface="+mn-lt"/>
                          <a:ea typeface="+mn-ea"/>
                          <a:cs typeface="+mn-cs"/>
                        </a:rPr>
                        <a:t>dhcpd</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dns</a:t>
                      </a:r>
                      <a:r>
                        <a:rPr lang="en-US" sz="1800" kern="1200" dirty="0" smtClean="0">
                          <a:solidFill>
                            <a:schemeClr val="tx1"/>
                          </a:solidFill>
                          <a:effectLst/>
                          <a:latin typeface="+mn-lt"/>
                          <a:ea typeface="+mn-ea"/>
                          <a:cs typeface="+mn-cs"/>
                        </a:rPr>
                        <a:t> 8.8.8.8 interface inside </a:t>
                      </a:r>
                    </a:p>
                    <a:p>
                      <a:r>
                        <a:rPr lang="en-US" sz="1800" kern="1200" dirty="0" smtClean="0">
                          <a:solidFill>
                            <a:schemeClr val="tx1"/>
                          </a:solidFill>
                          <a:effectLst/>
                          <a:latin typeface="+mn-lt"/>
                          <a:ea typeface="+mn-ea"/>
                          <a:cs typeface="+mn-cs"/>
                        </a:rPr>
                        <a:t> </a:t>
                      </a:r>
                    </a:p>
                    <a:p>
                      <a:r>
                        <a:rPr lang="en-US" sz="1800" kern="1200" dirty="0" err="1" smtClean="0">
                          <a:solidFill>
                            <a:schemeClr val="tx1"/>
                          </a:solidFill>
                          <a:effectLst/>
                          <a:latin typeface="+mn-lt"/>
                          <a:ea typeface="+mn-ea"/>
                          <a:cs typeface="+mn-cs"/>
                        </a:rPr>
                        <a:t>dhcpd</a:t>
                      </a:r>
                      <a:r>
                        <a:rPr lang="en-US" sz="1800" kern="1200" dirty="0" smtClean="0">
                          <a:solidFill>
                            <a:schemeClr val="tx1"/>
                          </a:solidFill>
                          <a:effectLst/>
                          <a:latin typeface="+mn-lt"/>
                          <a:ea typeface="+mn-ea"/>
                          <a:cs typeface="+mn-cs"/>
                        </a:rPr>
                        <a:t> enable inside </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access-list inside-outside2 extended permit </a:t>
                      </a:r>
                      <a:r>
                        <a:rPr lang="en-US" sz="1800" kern="1200" dirty="0" err="1" smtClean="0">
                          <a:solidFill>
                            <a:schemeClr val="tx1"/>
                          </a:solidFill>
                          <a:effectLst/>
                          <a:latin typeface="+mn-lt"/>
                          <a:ea typeface="+mn-ea"/>
                          <a:cs typeface="+mn-cs"/>
                        </a:rPr>
                        <a:t>icmp</a:t>
                      </a:r>
                      <a:r>
                        <a:rPr lang="en-US" sz="1800" kern="1200" dirty="0" smtClean="0">
                          <a:solidFill>
                            <a:schemeClr val="tx1"/>
                          </a:solidFill>
                          <a:effectLst/>
                          <a:latin typeface="+mn-lt"/>
                          <a:ea typeface="+mn-ea"/>
                          <a:cs typeface="+mn-cs"/>
                        </a:rPr>
                        <a:t> any </a:t>
                      </a:r>
                      <a:r>
                        <a:rPr lang="en-US" sz="1800" kern="1200" dirty="0" err="1" smtClean="0">
                          <a:solidFill>
                            <a:schemeClr val="tx1"/>
                          </a:solidFill>
                          <a:effectLst/>
                          <a:latin typeface="+mn-lt"/>
                          <a:ea typeface="+mn-ea"/>
                          <a:cs typeface="+mn-cs"/>
                        </a:rPr>
                        <a:t>any</a:t>
                      </a:r>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access-group inside-outside2 in interface outside</a:t>
                      </a:r>
                      <a:endParaRPr lang="en-US" sz="1800" kern="1200" dirty="0">
                        <a:solidFill>
                          <a:schemeClr val="tx1"/>
                        </a:solidFill>
                        <a:effectLst/>
                        <a:latin typeface="+mn-lt"/>
                        <a:ea typeface="+mn-ea"/>
                        <a:cs typeface="+mn-cs"/>
                      </a:endParaRPr>
                    </a:p>
                  </a:txBody>
                  <a:tcPr marL="32635" marR="326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r>
            </a:tbl>
          </a:graphicData>
        </a:graphic>
      </p:graphicFrame>
      <p:sp>
        <p:nvSpPr>
          <p:cNvPr id="5" name="Rectangle 4"/>
          <p:cNvSpPr/>
          <p:nvPr/>
        </p:nvSpPr>
        <p:spPr>
          <a:xfrm>
            <a:off x="7626493" y="337848"/>
            <a:ext cx="2571153" cy="646331"/>
          </a:xfrm>
          <a:prstGeom prst="rect">
            <a:avLst/>
          </a:prstGeom>
        </p:spPr>
        <p:txBody>
          <a:bodyPr wrap="none">
            <a:spAutoFit/>
          </a:bodyPr>
          <a:lstStyle/>
          <a:p>
            <a:r>
              <a:rPr lang="en-US" sz="3600" b="1" dirty="0"/>
              <a:t>ASA Firewall</a:t>
            </a:r>
          </a:p>
        </p:txBody>
      </p:sp>
    </p:spTree>
    <p:extLst>
      <p:ext uri="{BB962C8B-B14F-4D97-AF65-F5344CB8AC3E}">
        <p14:creationId xmlns:p14="http://schemas.microsoft.com/office/powerpoint/2010/main" val="1788778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raphic 14" descr="dinosaur outline">
            <a:extLst>
              <a:ext uri="{FF2B5EF4-FFF2-40B4-BE49-F238E27FC236}">
                <a16:creationId xmlns=""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ZA" dirty="0"/>
          </a:p>
        </p:txBody>
      </p:sp>
      <p:cxnSp>
        <p:nvCxnSpPr>
          <p:cNvPr id="14" name="Straight Connector 13" descr="vertical line">
            <a:extLst>
              <a:ext uri="{FF2B5EF4-FFF2-40B4-BE49-F238E27FC236}">
                <a16:creationId xmlns="" xmlns:a16="http://schemas.microsoft.com/office/drawing/2014/main" id="{61DCE69A-183E-4D92-928A-CEE76B9E524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907177" y="2129246"/>
            <a:ext cx="3771353" cy="1446550"/>
          </a:xfrm>
          <a:prstGeom prst="rect">
            <a:avLst/>
          </a:prstGeom>
          <a:noFill/>
        </p:spPr>
        <p:txBody>
          <a:bodyPr wrap="none" rtlCol="0">
            <a:spAutoFit/>
          </a:bodyPr>
          <a:lstStyle/>
          <a:p>
            <a:pPr algn="ctr"/>
            <a:r>
              <a:rPr lang="en-US" sz="8800" dirty="0">
                <a:solidFill>
                  <a:schemeClr val="bg1"/>
                </a:solidFill>
              </a:rPr>
              <a:t>Thanks!</a:t>
            </a:r>
          </a:p>
        </p:txBody>
      </p:sp>
    </p:spTree>
    <p:extLst>
      <p:ext uri="{BB962C8B-B14F-4D97-AF65-F5344CB8AC3E}">
        <p14:creationId xmlns:p14="http://schemas.microsoft.com/office/powerpoint/2010/main" val="420147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11900" y="218403"/>
            <a:ext cx="3125215" cy="707886"/>
          </a:xfrm>
          <a:prstGeom prst="rect">
            <a:avLst/>
          </a:prstGeom>
        </p:spPr>
        <p:txBody>
          <a:bodyPr wrap="none">
            <a:spAutoFit/>
          </a:bodyPr>
          <a:lstStyle/>
          <a:p>
            <a:pPr marR="0" lvl="1">
              <a:spcBef>
                <a:spcPts val="200"/>
              </a:spcBef>
              <a:spcAft>
                <a:spcPts val="0"/>
              </a:spcAft>
            </a:pPr>
            <a:r>
              <a:rPr lang="en-US" sz="4000" b="1" dirty="0" smtClean="0">
                <a:effectLst/>
                <a:latin typeface="Cambria" panose="02040503050406030204" pitchFamily="18" charset="0"/>
                <a:ea typeface="Times New Roman" panose="02020603050405020304" pitchFamily="18" charset="0"/>
                <a:cs typeface="Times New Roman" panose="02020603050405020304" pitchFamily="18" charset="0"/>
              </a:rPr>
              <a:t>IOT server</a:t>
            </a:r>
            <a:endParaRPr lang="en-US" sz="4000" b="1" dirty="0">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228600" y="926290"/>
            <a:ext cx="11821886" cy="5713996"/>
          </a:xfrm>
          <a:prstGeom prst="rect">
            <a:avLst/>
          </a:prstGeom>
        </p:spPr>
      </p:pic>
      <p:sp>
        <p:nvSpPr>
          <p:cNvPr id="2" name="Up Arrow 1"/>
          <p:cNvSpPr/>
          <p:nvPr/>
        </p:nvSpPr>
        <p:spPr>
          <a:xfrm>
            <a:off x="533400" y="5600700"/>
            <a:ext cx="476250" cy="9525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p:cNvSpPr/>
          <p:nvPr/>
        </p:nvSpPr>
        <p:spPr>
          <a:xfrm>
            <a:off x="2638425" y="5124450"/>
            <a:ext cx="476250" cy="9525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5362575" y="1571625"/>
            <a:ext cx="1114425" cy="10763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595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61256" y="991189"/>
            <a:ext cx="8643257" cy="5572897"/>
          </a:xfrm>
          <a:prstGeom prst="rect">
            <a:avLst/>
          </a:prstGeom>
        </p:spPr>
      </p:pic>
      <p:sp>
        <p:nvSpPr>
          <p:cNvPr id="3" name="TextBox 2"/>
          <p:cNvSpPr txBox="1"/>
          <p:nvPr/>
        </p:nvSpPr>
        <p:spPr>
          <a:xfrm>
            <a:off x="3047999" y="0"/>
            <a:ext cx="8399800" cy="707886"/>
          </a:xfrm>
          <a:prstGeom prst="rect">
            <a:avLst/>
          </a:prstGeom>
          <a:noFill/>
        </p:spPr>
        <p:txBody>
          <a:bodyPr wrap="none" rtlCol="0">
            <a:spAutoFit/>
          </a:bodyPr>
          <a:lstStyle/>
          <a:p>
            <a:r>
              <a:rPr lang="en-IN" sz="4000" b="1" dirty="0"/>
              <a:t>username and password for IOT server</a:t>
            </a:r>
            <a:endParaRPr lang="en-US" sz="4000" b="1" dirty="0"/>
          </a:p>
        </p:txBody>
      </p:sp>
    </p:spTree>
    <p:extLst>
      <p:ext uri="{BB962C8B-B14F-4D97-AF65-F5344CB8AC3E}">
        <p14:creationId xmlns:p14="http://schemas.microsoft.com/office/powerpoint/2010/main" val="39157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9CBB752-D2AB-49BF-A7EC-FB5FD5CC2176}"/>
              </a:ext>
            </a:extLst>
          </p:cNvPr>
          <p:cNvSpPr>
            <a:spLocks noGrp="1"/>
          </p:cNvSpPr>
          <p:nvPr>
            <p:ph type="sldNum" sz="quarter" idx="17"/>
          </p:nvPr>
        </p:nvSpPr>
        <p:spPr/>
        <p:txBody>
          <a:bodyPr/>
          <a:lstStyle/>
          <a:p>
            <a:fld id="{058DB212-BFA2-403F-85EF-DFD3FF6D973A}" type="slidenum">
              <a:rPr lang="en-ZA" smtClean="0"/>
              <a:pPr/>
              <a:t>7</a:t>
            </a:fld>
            <a:endParaRPr lang="en-ZA" dirty="0"/>
          </a:p>
        </p:txBody>
      </p:sp>
      <p:sp>
        <p:nvSpPr>
          <p:cNvPr id="6" name="Title 5" hidden="1">
            <a:extLst>
              <a:ext uri="{FF2B5EF4-FFF2-40B4-BE49-F238E27FC236}">
                <a16:creationId xmlns="" xmlns:a16="http://schemas.microsoft.com/office/drawing/2014/main" id="{707AB002-C4F6-4161-B852-52188657B697}"/>
              </a:ext>
            </a:extLst>
          </p:cNvPr>
          <p:cNvSpPr>
            <a:spLocks noGrp="1"/>
          </p:cNvSpPr>
          <p:nvPr>
            <p:ph type="title"/>
          </p:nvPr>
        </p:nvSpPr>
        <p:spPr/>
        <p:txBody>
          <a:bodyPr/>
          <a:lstStyle/>
          <a:p>
            <a:r>
              <a:rPr lang="en-US" dirty="0"/>
              <a:t>Video slide</a:t>
            </a:r>
          </a:p>
        </p:txBody>
      </p:sp>
      <p:sp>
        <p:nvSpPr>
          <p:cNvPr id="7" name="TextBox 6"/>
          <p:cNvSpPr txBox="1"/>
          <p:nvPr/>
        </p:nvSpPr>
        <p:spPr>
          <a:xfrm>
            <a:off x="0" y="548640"/>
            <a:ext cx="3464153" cy="707886"/>
          </a:xfrm>
          <a:prstGeom prst="rect">
            <a:avLst/>
          </a:prstGeom>
          <a:noFill/>
        </p:spPr>
        <p:txBody>
          <a:bodyPr wrap="none" rtlCol="0">
            <a:spAutoFit/>
          </a:bodyPr>
          <a:lstStyle/>
          <a:p>
            <a:r>
              <a:rPr lang="en-IN" sz="4000" b="1" u="sng" dirty="0"/>
              <a:t>Home gateway</a:t>
            </a:r>
            <a:r>
              <a:rPr lang="en-IN" sz="4000" dirty="0"/>
              <a:t> </a:t>
            </a:r>
            <a:endParaRPr lang="en-US" sz="4000" b="1" dirty="0"/>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482236" y="1678577"/>
            <a:ext cx="4100649" cy="3992879"/>
          </a:xfrm>
          <a:prstGeom prst="rect">
            <a:avLst/>
          </a:prstGeom>
          <a:noFill/>
          <a:ln>
            <a:noFill/>
          </a:ln>
        </p:spPr>
      </p:pic>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5059134" y="1678576"/>
            <a:ext cx="4542065" cy="3992879"/>
          </a:xfrm>
          <a:prstGeom prst="rect">
            <a:avLst/>
          </a:prstGeom>
          <a:noFill/>
          <a:ln>
            <a:noFill/>
          </a:ln>
        </p:spPr>
      </p:pic>
    </p:spTree>
    <p:extLst>
      <p:ext uri="{BB962C8B-B14F-4D97-AF65-F5344CB8AC3E}">
        <p14:creationId xmlns:p14="http://schemas.microsoft.com/office/powerpoint/2010/main" val="353156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791200" y="1762125"/>
            <a:ext cx="5943600" cy="4400550"/>
          </a:xfrm>
          <a:prstGeom prst="rect">
            <a:avLst/>
          </a:prstGeom>
        </p:spPr>
      </p:pic>
      <p:sp>
        <p:nvSpPr>
          <p:cNvPr id="3" name="TextBox 2"/>
          <p:cNvSpPr txBox="1"/>
          <p:nvPr/>
        </p:nvSpPr>
        <p:spPr>
          <a:xfrm>
            <a:off x="0" y="548640"/>
            <a:ext cx="4753994" cy="707886"/>
          </a:xfrm>
          <a:prstGeom prst="rect">
            <a:avLst/>
          </a:prstGeom>
          <a:noFill/>
        </p:spPr>
        <p:txBody>
          <a:bodyPr wrap="none" rtlCol="0">
            <a:spAutoFit/>
          </a:bodyPr>
          <a:lstStyle/>
          <a:p>
            <a:r>
              <a:rPr lang="en-IN" sz="4000" b="1" u="sng" dirty="0" smtClean="0"/>
              <a:t>Register to IOT server</a:t>
            </a:r>
            <a:endParaRPr lang="en-US" sz="4000" b="1" dirty="0"/>
          </a:p>
        </p:txBody>
      </p:sp>
      <p:sp>
        <p:nvSpPr>
          <p:cNvPr id="4" name="Left Arrow 3"/>
          <p:cNvSpPr/>
          <p:nvPr/>
        </p:nvSpPr>
        <p:spPr>
          <a:xfrm>
            <a:off x="8392886" y="4931229"/>
            <a:ext cx="827314" cy="4354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94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548640"/>
            <a:ext cx="4344138" cy="369332"/>
          </a:xfrm>
          <a:prstGeom prst="rect">
            <a:avLst/>
          </a:prstGeom>
          <a:noFill/>
        </p:spPr>
        <p:txBody>
          <a:bodyPr wrap="none" rtlCol="0">
            <a:spAutoFit/>
          </a:bodyPr>
          <a:lstStyle/>
          <a:p>
            <a:pPr lvl="1"/>
            <a:r>
              <a:rPr lang="en-IN" b="1" dirty="0" smtClean="0"/>
              <a:t>Manage </a:t>
            </a:r>
            <a:r>
              <a:rPr lang="en-IN" b="1" dirty="0"/>
              <a:t>IOT </a:t>
            </a:r>
            <a:r>
              <a:rPr lang="en-IN" b="1" dirty="0" smtClean="0"/>
              <a:t>devices from smart phone</a:t>
            </a:r>
            <a:endParaRPr lang="en-US" sz="2000" b="1" dirty="0"/>
          </a:p>
        </p:txBody>
      </p:sp>
      <p:pic>
        <p:nvPicPr>
          <p:cNvPr id="6" name="Picture 5"/>
          <p:cNvPicPr/>
          <p:nvPr/>
        </p:nvPicPr>
        <p:blipFill>
          <a:blip r:embed="rId2"/>
          <a:stretch>
            <a:fillRect/>
          </a:stretch>
        </p:blipFill>
        <p:spPr>
          <a:xfrm>
            <a:off x="5312228" y="1256526"/>
            <a:ext cx="5943600" cy="5488305"/>
          </a:xfrm>
          <a:prstGeom prst="rect">
            <a:avLst/>
          </a:prstGeom>
        </p:spPr>
      </p:pic>
      <p:sp>
        <p:nvSpPr>
          <p:cNvPr id="4" name="Left Arrow 3"/>
          <p:cNvSpPr/>
          <p:nvPr/>
        </p:nvSpPr>
        <p:spPr>
          <a:xfrm>
            <a:off x="9285515" y="5464629"/>
            <a:ext cx="827314" cy="43542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684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1009</Words>
  <Application>Microsoft Office PowerPoint</Application>
  <PresentationFormat>Widescreen</PresentationFormat>
  <Paragraphs>159</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Calibri Light</vt:lpstr>
      <vt:lpstr>Cambria</vt:lpstr>
      <vt:lpstr>Courier New</vt:lpstr>
      <vt:lpstr>Open Sans</vt:lpstr>
      <vt:lpstr>Times New Roman</vt:lpstr>
      <vt:lpstr>Tw Cen MT</vt:lpstr>
      <vt:lpstr>Office Theme</vt:lpstr>
      <vt:lpstr>Home Automation Using Packet Tracer</vt:lpstr>
      <vt:lpstr>PowerPoint Presentation</vt:lpstr>
      <vt:lpstr>PowerPoint Presentation</vt:lpstr>
      <vt:lpstr>PowerPoint Presentation</vt:lpstr>
      <vt:lpstr>PowerPoint Presentation</vt:lpstr>
      <vt:lpstr>PowerPoint Presentation</vt:lpstr>
      <vt:lpstr>Video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Door Lock</vt:lpstr>
      <vt:lpstr>2.Smart Window</vt:lpstr>
      <vt:lpstr>3.Solar Battery Charging</vt:lpstr>
      <vt:lpstr>Light</vt:lpstr>
      <vt:lpstr>3.Solar Battery Charging</vt:lpstr>
      <vt:lpstr>4.Anti-Theft protection</vt:lpstr>
      <vt:lpstr>5.Auto fan and coffee maker</vt:lpstr>
      <vt:lpstr>5.Auto fan and coffee maker</vt:lpstr>
      <vt:lpstr>6.Music Player</vt:lpstr>
      <vt:lpstr>7.Smart Street Lamp</vt:lpstr>
      <vt:lpstr>8.Smart Garage</vt:lpstr>
      <vt:lpstr>9.Fire/Smoke Alarm</vt:lpstr>
      <vt:lpstr>Video slide</vt:lpstr>
      <vt:lpstr>PowerPoint Presentation</vt:lpstr>
      <vt:lpstr>IOT devices:</vt:lpstr>
      <vt:lpstr>IOT devices:</vt:lpstr>
      <vt:lpstr>IOT devices:</vt:lpstr>
      <vt:lpstr>Add wired interface to IOT devices</vt:lpstr>
      <vt:lpstr>PowerPoint Presentation</vt:lpstr>
      <vt:lpstr>Enable DHCP on Router R1</vt:lpstr>
      <vt:lpstr>VPN (Virtual Private Network)  Scenario – How to Configure IPSec VPN between Cisco Routers </vt:lpstr>
      <vt:lpstr>Requirements for IPSec VPN</vt:lpstr>
      <vt:lpstr>Configuring the Phase 1 on the Cisco Router R1 &lt;&gt; R2 </vt:lpstr>
      <vt:lpstr>Configuring the Phase 1 on the Cisco Router R1 &lt;&gt; R2 </vt:lpstr>
      <vt:lpstr>Configuring the Phase 2 on the Cisco Router R1 &lt;&gt; R2 </vt:lpstr>
      <vt:lpstr>Configuring the Extended ACL and Crypto MAP </vt:lpstr>
      <vt:lpstr>Configuring the Extended ACL and Crypto MAP </vt:lpstr>
      <vt:lpstr>Excluding the IPSec VPN Traffic from the NAT </vt:lpstr>
      <vt:lpstr>Testing the Configuration of IPSec Tunnel </vt:lpstr>
      <vt:lpstr>ASA Firewall</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Fatma Alzahra Alemam</dc:creator>
  <cp:lastModifiedBy>Fatma Alzahra Alemam</cp:lastModifiedBy>
  <cp:revision>52</cp:revision>
  <dcterms:created xsi:type="dcterms:W3CDTF">2024-05-18T03:17:59Z</dcterms:created>
  <dcterms:modified xsi:type="dcterms:W3CDTF">2024-05-18T04:10:19Z</dcterms:modified>
</cp:coreProperties>
</file>